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3" r:id="rId2"/>
    <p:sldId id="322" r:id="rId3"/>
    <p:sldId id="326" r:id="rId4"/>
    <p:sldId id="343" r:id="rId5"/>
    <p:sldId id="311" r:id="rId6"/>
    <p:sldId id="313" r:id="rId7"/>
    <p:sldId id="315" r:id="rId8"/>
    <p:sldId id="346" r:id="rId9"/>
    <p:sldId id="352" r:id="rId10"/>
    <p:sldId id="350" r:id="rId11"/>
    <p:sldId id="387" r:id="rId12"/>
    <p:sldId id="359" r:id="rId13"/>
    <p:sldId id="385" r:id="rId14"/>
    <p:sldId id="388" r:id="rId15"/>
    <p:sldId id="389" r:id="rId16"/>
    <p:sldId id="392" r:id="rId17"/>
    <p:sldId id="374" r:id="rId18"/>
    <p:sldId id="386" r:id="rId19"/>
    <p:sldId id="353" r:id="rId20"/>
    <p:sldId id="373" r:id="rId21"/>
    <p:sldId id="351" r:id="rId22"/>
    <p:sldId id="390" r:id="rId23"/>
    <p:sldId id="376" r:id="rId24"/>
    <p:sldId id="377" r:id="rId25"/>
    <p:sldId id="378" r:id="rId26"/>
    <p:sldId id="379" r:id="rId27"/>
    <p:sldId id="380" r:id="rId28"/>
    <p:sldId id="381" r:id="rId29"/>
    <p:sldId id="347" r:id="rId30"/>
    <p:sldId id="348" r:id="rId31"/>
    <p:sldId id="325" r:id="rId32"/>
    <p:sldId id="354" r:id="rId33"/>
    <p:sldId id="368" r:id="rId34"/>
    <p:sldId id="393" r:id="rId35"/>
    <p:sldId id="357" r:id="rId36"/>
    <p:sldId id="369" r:id="rId37"/>
    <p:sldId id="364" r:id="rId38"/>
    <p:sldId id="365" r:id="rId39"/>
    <p:sldId id="366" r:id="rId40"/>
    <p:sldId id="367" r:id="rId41"/>
    <p:sldId id="370" r:id="rId42"/>
    <p:sldId id="371" r:id="rId43"/>
    <p:sldId id="372" r:id="rId44"/>
    <p:sldId id="382" r:id="rId45"/>
    <p:sldId id="383" r:id="rId46"/>
    <p:sldId id="375" r:id="rId47"/>
    <p:sldId id="384" r:id="rId48"/>
    <p:sldId id="266" r:id="rId49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88351" autoAdjust="0"/>
  </p:normalViewPr>
  <p:slideViewPr>
    <p:cSldViewPr>
      <p:cViewPr varScale="1">
        <p:scale>
          <a:sx n="60" d="100"/>
          <a:sy n="60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botosnezs\Documents\Munkaf&#252;zet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tosnezs\Documents\Munkaf&#252;zet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tosnezs\Documents\Munkaf&#252;zet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tosnezs\Documents\Munkaf&#252;zet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tosnezs\Documents\Munkaf&#252;zet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tosnezs\Documents\Munkaf&#252;zet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tosnezs\Documents\Munkaf&#252;zet1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tosnezs\Documents\Munkaf&#252;zet1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6907140079712311E-2"/>
          <c:y val="3.6766098176233442E-2"/>
          <c:w val="0.69245321765334977"/>
          <c:h val="0.55902025712539039"/>
        </c:manualLayout>
      </c:layout>
      <c:barChart>
        <c:barDir val="col"/>
        <c:grouping val="clustered"/>
        <c:ser>
          <c:idx val="0"/>
          <c:order val="0"/>
          <c:tx>
            <c:strRef>
              <c:f>Munka1!$D$31</c:f>
              <c:strCache>
                <c:ptCount val="1"/>
                <c:pt idx="0">
                  <c:v>növénykondicionáló készítmények</c:v>
                </c:pt>
              </c:strCache>
            </c:strRef>
          </c:tx>
          <c:cat>
            <c:numRef>
              <c:f>Munka1!$E$30:$U$30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Munka1!$E$31:$U$31</c:f>
              <c:numCache>
                <c:formatCode>General</c:formatCode>
                <c:ptCount val="17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9</c:v>
                </c:pt>
                <c:pt idx="12">
                  <c:v>3</c:v>
                </c:pt>
                <c:pt idx="13">
                  <c:v>13</c:v>
                </c:pt>
                <c:pt idx="14">
                  <c:v>14</c:v>
                </c:pt>
                <c:pt idx="15">
                  <c:v>21</c:v>
                </c:pt>
                <c:pt idx="16">
                  <c:v>11</c:v>
                </c:pt>
              </c:numCache>
            </c:numRef>
          </c:val>
        </c:ser>
        <c:ser>
          <c:idx val="1"/>
          <c:order val="1"/>
          <c:tx>
            <c:strRef>
              <c:f>Munka1!$D$32</c:f>
              <c:strCache>
                <c:ptCount val="1"/>
                <c:pt idx="0">
                  <c:v>talajkondicionáló készítmények</c:v>
                </c:pt>
              </c:strCache>
            </c:strRef>
          </c:tx>
          <c:cat>
            <c:numRef>
              <c:f>Munka1!$E$30:$U$30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Munka1!$E$32:$U$32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10</c:v>
                </c:pt>
                <c:pt idx="15">
                  <c:v>1</c:v>
                </c:pt>
                <c:pt idx="16">
                  <c:v>3</c:v>
                </c:pt>
              </c:numCache>
            </c:numRef>
          </c:val>
        </c:ser>
        <c:axId val="52914816"/>
        <c:axId val="52789632"/>
      </c:barChart>
      <c:catAx>
        <c:axId val="52914816"/>
        <c:scaling>
          <c:orientation val="minMax"/>
        </c:scaling>
        <c:axPos val="b"/>
        <c:numFmt formatCode="General" sourceLinked="1"/>
        <c:tickLblPos val="nextTo"/>
        <c:crossAx val="52789632"/>
        <c:crosses val="autoZero"/>
        <c:auto val="1"/>
        <c:lblAlgn val="ctr"/>
        <c:lblOffset val="100"/>
      </c:catAx>
      <c:valAx>
        <c:axId val="52789632"/>
        <c:scaling>
          <c:orientation val="minMax"/>
        </c:scaling>
        <c:axPos val="l"/>
        <c:majorGridlines/>
        <c:numFmt formatCode="General" sourceLinked="1"/>
        <c:tickLblPos val="nextTo"/>
        <c:crossAx val="52914816"/>
        <c:crosses val="autoZero"/>
        <c:crossBetween val="between"/>
      </c:valAx>
    </c:plotArea>
    <c:legend>
      <c:legendPos val="r"/>
      <c:layout/>
    </c:legend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Munka1!$C$24</c:f>
              <c:strCache>
                <c:ptCount val="1"/>
                <c:pt idx="0">
                  <c:v>növénykondicionáló készítmények</c:v>
                </c:pt>
              </c:strCache>
            </c:strRef>
          </c:tx>
          <c:cat>
            <c:numRef>
              <c:f>Munka1!$D$23:$F$23</c:f>
              <c:numCache>
                <c:formatCode>General</c:formatCode>
                <c:ptCount val="3"/>
                <c:pt idx="0">
                  <c:v>1995</c:v>
                </c:pt>
                <c:pt idx="1">
                  <c:v>2005</c:v>
                </c:pt>
                <c:pt idx="2">
                  <c:v>2012</c:v>
                </c:pt>
              </c:numCache>
            </c:numRef>
          </c:cat>
          <c:val>
            <c:numRef>
              <c:f>Munka1!$D$24:$F$24</c:f>
              <c:numCache>
                <c:formatCode>General</c:formatCode>
                <c:ptCount val="3"/>
                <c:pt idx="0">
                  <c:v>42</c:v>
                </c:pt>
                <c:pt idx="1">
                  <c:v>30</c:v>
                </c:pt>
                <c:pt idx="2">
                  <c:v>79</c:v>
                </c:pt>
              </c:numCache>
            </c:numRef>
          </c:val>
        </c:ser>
        <c:ser>
          <c:idx val="1"/>
          <c:order val="1"/>
          <c:tx>
            <c:strRef>
              <c:f>Munka1!$C$25</c:f>
              <c:strCache>
                <c:ptCount val="1"/>
                <c:pt idx="0">
                  <c:v>talajkondícionáló készítmények</c:v>
                </c:pt>
              </c:strCache>
            </c:strRef>
          </c:tx>
          <c:cat>
            <c:numRef>
              <c:f>Munka1!$D$23:$F$23</c:f>
              <c:numCache>
                <c:formatCode>General</c:formatCode>
                <c:ptCount val="3"/>
                <c:pt idx="0">
                  <c:v>1995</c:v>
                </c:pt>
                <c:pt idx="1">
                  <c:v>2005</c:v>
                </c:pt>
                <c:pt idx="2">
                  <c:v>2012</c:v>
                </c:pt>
              </c:numCache>
            </c:numRef>
          </c:cat>
          <c:val>
            <c:numRef>
              <c:f>Munka1!$D$25:$F$25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29</c:v>
                </c:pt>
              </c:numCache>
            </c:numRef>
          </c:val>
        </c:ser>
        <c:shape val="box"/>
        <c:axId val="60053376"/>
        <c:axId val="60054912"/>
        <c:axId val="0"/>
      </c:bar3DChart>
      <c:catAx>
        <c:axId val="60053376"/>
        <c:scaling>
          <c:orientation val="minMax"/>
        </c:scaling>
        <c:axPos val="b"/>
        <c:numFmt formatCode="General" sourceLinked="1"/>
        <c:tickLblPos val="nextTo"/>
        <c:crossAx val="60054912"/>
        <c:crosses val="autoZero"/>
        <c:auto val="1"/>
        <c:lblAlgn val="ctr"/>
        <c:lblOffset val="100"/>
      </c:catAx>
      <c:valAx>
        <c:axId val="60054912"/>
        <c:scaling>
          <c:orientation val="minMax"/>
        </c:scaling>
        <c:axPos val="l"/>
        <c:majorGridlines/>
        <c:numFmt formatCode="General" sourceLinked="1"/>
        <c:tickLblPos val="nextTo"/>
        <c:crossAx val="60053376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60197344750075465"/>
          <c:y val="0.28575586813703086"/>
          <c:w val="0.38860419698254706"/>
          <c:h val="0.62444834897719992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hu-H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60197344750075465"/>
          <c:y val="0.28575586813703086"/>
          <c:w val="0.38860419698254683"/>
          <c:h val="0.62444834897719992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hu-H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hu-H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2"/>
            <c:explosion val="36"/>
          </c:dPt>
          <c:dLbls>
            <c:dLbl>
              <c:idx val="1"/>
              <c:layout>
                <c:manualLayout>
                  <c:x val="4.4132874015748273E-2"/>
                  <c:y val="4.5518162582166306E-3"/>
                </c:manualLayout>
              </c:layout>
              <c:showVal val="1"/>
            </c:dLbl>
            <c:showVal val="1"/>
            <c:showLeaderLines val="1"/>
          </c:dLbls>
          <c:cat>
            <c:strRef>
              <c:f>Munka1!$C$60:$C$62</c:f>
              <c:strCache>
                <c:ptCount val="3"/>
                <c:pt idx="0">
                  <c:v>növénykondicionáló készítmények</c:v>
                </c:pt>
                <c:pt idx="1">
                  <c:v>talajkondicionáló készítmények</c:v>
                </c:pt>
                <c:pt idx="2">
                  <c:v>többi engedélyezett termésnövelő készítmény</c:v>
                </c:pt>
              </c:strCache>
            </c:strRef>
          </c:cat>
          <c:val>
            <c:numRef>
              <c:f>Munka1!$D$60:$D$62</c:f>
              <c:numCache>
                <c:formatCode>0%</c:formatCode>
                <c:ptCount val="3"/>
                <c:pt idx="0">
                  <c:v>7.0000000000000021E-2</c:v>
                </c:pt>
                <c:pt idx="1">
                  <c:v>1.0000000000000005E-2</c:v>
                </c:pt>
                <c:pt idx="2">
                  <c:v>0.92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777777777777772"/>
          <c:y val="0.1037585650231965"/>
          <c:w val="0.40555555555555556"/>
          <c:h val="0.79248256134582473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hu-H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60197344750075465"/>
          <c:y val="0.28575586813703086"/>
          <c:w val="0.38860419698254683"/>
          <c:h val="0.62444834897719992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hu-H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layout>
                <c:manualLayout>
                  <c:x val="-4.3107128923659643E-2"/>
                  <c:y val="-5.2242285638159098E-3"/>
                </c:manualLayout>
              </c:layout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txPr>
              <a:bodyPr/>
              <a:lstStyle/>
              <a:p>
                <a:pPr>
                  <a:defRPr sz="2000"/>
                </a:pPr>
                <a:endParaRPr lang="hu-HU"/>
              </a:p>
            </c:txPr>
          </c:dLbls>
          <c:cat>
            <c:strRef>
              <c:f>Munka1!$C$55:$C$57</c:f>
              <c:strCache>
                <c:ptCount val="3"/>
                <c:pt idx="0">
                  <c:v>növénykondicionáló készítmények</c:v>
                </c:pt>
                <c:pt idx="1">
                  <c:v>talajkondicionáló készítmények</c:v>
                </c:pt>
                <c:pt idx="2">
                  <c:v>többi engedélyezett termésnövelő készítmény</c:v>
                </c:pt>
              </c:strCache>
            </c:strRef>
          </c:cat>
          <c:val>
            <c:numRef>
              <c:f>Munka1!$D$55:$D$57</c:f>
              <c:numCache>
                <c:formatCode>0%</c:formatCode>
                <c:ptCount val="3"/>
                <c:pt idx="0">
                  <c:v>8.0000000000000043E-2</c:v>
                </c:pt>
                <c:pt idx="1">
                  <c:v>3.0000000000000002E-2</c:v>
                </c:pt>
                <c:pt idx="2">
                  <c:v>0.89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197344750075465"/>
          <c:y val="0.28575586813703086"/>
          <c:w val="0.38860419698254683"/>
          <c:h val="0.62444834897719992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hu-HU"/>
    </a:p>
  </c:txPr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0.74777</cdr:y>
    </cdr:from>
    <cdr:to>
      <cdr:x>1</cdr:x>
      <cdr:y>0.87613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384376"/>
          <a:ext cx="8229600" cy="58095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8C644D-0A8C-4EB8-9D02-C21810BD6FED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AB8C0E-D2AF-4967-BA66-DD303D50D2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E8792B-0EB8-40EC-B4D7-A0FD8CBBB8F1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98198D-BEB4-4FB3-8EF0-55474408AC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0A869-030D-4FFD-860B-26AFA5131365}" type="slidenum">
              <a:rPr lang="hu-H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1B5B08-46EE-4BB3-B645-0D96B5CE4DF8}" type="slidenum">
              <a:rPr lang="hu-HU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06DAB9-4C51-4B33-B230-593E65EF5C12}" type="slidenum">
              <a:rPr lang="hu-HU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1995-ben sok műtrágya tartalmazott</a:t>
            </a:r>
            <a:r>
              <a:rPr lang="hu-HU" baseline="0" dirty="0" smtClean="0"/>
              <a:t> bioaktív anyagokat, pl. </a:t>
            </a:r>
            <a:r>
              <a:rPr lang="hu-HU" baseline="0" dirty="0" err="1" smtClean="0"/>
              <a:t>Fitohorm</a:t>
            </a:r>
            <a:r>
              <a:rPr lang="hu-HU" baseline="0" dirty="0" smtClean="0"/>
              <a:t> termékcsalád, </a:t>
            </a:r>
            <a:r>
              <a:rPr lang="hu-HU" baseline="0" dirty="0" err="1" smtClean="0"/>
              <a:t>Humix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termékcsalád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Biofit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termékcsalád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Wuxal</a:t>
            </a:r>
            <a:r>
              <a:rPr lang="hu-HU" baseline="0" dirty="0" smtClean="0"/>
              <a:t> szuszpenziók</a:t>
            </a:r>
          </a:p>
          <a:p>
            <a:r>
              <a:rPr lang="hu-HU" baseline="0" dirty="0" smtClean="0"/>
              <a:t>2005-re ezek döntő többségét EK műtrágyaként jelentették be, természetesen az EK műtrágyák nem tartalmazhatnak bioaktív anyagokat, mert abban az esetben nem EK műtrágyák, hanem növénykondicionálók -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/>
              <a:t>ok </a:t>
            </a:r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30ADD-A3D4-4D76-B1B7-DB39B489CA5D}" type="slidenum">
              <a:rPr lang="hu-HU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AC2E4-E268-47A1-B682-171222CA570D}" type="slidenum">
              <a:rPr lang="hu-HU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4D51FF-C091-42B3-AF89-8C59B565D083}" type="slidenum">
              <a:rPr lang="hu-HU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3053EF-32C6-45D8-A46C-BD42711E5124}" type="slidenum">
              <a:rPr lang="hu-HU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Szintén az előzetes egyeztetéseknél</a:t>
            </a:r>
            <a:r>
              <a:rPr lang="hu-HU" baseline="0" dirty="0" smtClean="0"/>
              <a:t> szükséges tisztázni, hogy az alapanyagoktól függően milyen vizsgálatokra van szükség.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</a:t>
            </a:r>
            <a:r>
              <a:rPr lang="hu-HU" baseline="0" dirty="0" smtClean="0"/>
              <a:t> vizsgálatoknál legalább 6 ismétléssel dolgozunk, minden esetben van kezeletlen kontroll, standard kontroll és a vizsgált készítmény legalább 2 dózisa. Az értékeléseknél a kérelmező által megadott felhasználási cél </a:t>
            </a:r>
            <a:r>
              <a:rPr lang="hu-HU" baseline="0" dirty="0" smtClean="0"/>
              <a:t>illetve a biológiai aktivitás megvalósulását </a:t>
            </a:r>
            <a:r>
              <a:rPr lang="hu-HU" baseline="0" dirty="0" smtClean="0"/>
              <a:t>értékeljük. Az eredményeket minden esetben varianciaanalízissel is értékeljük.</a:t>
            </a:r>
          </a:p>
          <a:p>
            <a:r>
              <a:rPr lang="hu-HU" baseline="0" dirty="0" smtClean="0"/>
              <a:t>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Nem különböztetnek meg növény- és talajkondicionálókat, biostimuláns összefoglaló nevet használnak</a:t>
            </a:r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C933B1-8B21-4D58-93E6-B4F42528A180}" type="slidenum">
              <a:rPr lang="hu-HU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83348E-F6BE-4233-A54C-8CD7C0428450}" type="slidenum">
              <a:rPr lang="hu-H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C42F3-3A4F-43C6-88EF-2C68958D7DFB}" type="slidenum">
              <a:rPr lang="hu-H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399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53F35A-3319-4BBC-938F-125AD2585AE1}" type="slidenum">
              <a:rPr lang="hu-H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70104-6603-41CC-86BC-FB26CDF0B02B}" type="slidenum">
              <a:rPr lang="hu-HU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F0B87-22F1-4D6C-B15C-461057A8CA50}" type="slidenum">
              <a:rPr lang="hu-HU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/>
              <a:t>Német trágya törvényből ered</a:t>
            </a:r>
          </a:p>
          <a:p>
            <a:pPr eaLnBrk="1" hangingPunct="1"/>
            <a:r>
              <a:rPr lang="hu-HU" smtClean="0"/>
              <a:t>Uniós csatlakozás után kicsit módosítottuk, hogy ne hasonlítson a növényvédő szerek között található növekedésszabályozók definíciójához</a:t>
            </a:r>
          </a:p>
          <a:p>
            <a:pPr eaLnBrk="1" hangingPunct="1"/>
            <a:endParaRPr lang="hu-HU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D31FC4-6676-464F-941B-2B05EDB732E6}" type="slidenum">
              <a:rPr lang="hu-HU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biostimulánsok</a:t>
            </a:r>
            <a:r>
              <a:rPr lang="hu-HU" baseline="0" dirty="0" smtClean="0"/>
              <a:t> szinonimájaként a növénykondicionáló fogalmat határozza meg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8198D-BEB4-4FB3-8EF0-55474408ACD1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3464-2FBC-4385-B90A-0C67B4169B17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6599-2ED6-483E-A602-D81E51BA33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20F4-13E9-4052-BBCE-2C1E53867FE5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485-B9D8-4A48-BB33-33BC8464AA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B54E-C060-4BF0-95CF-1B09A5A10B17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329B-1A04-4DA9-A17A-3119214410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CBD6-626F-46D1-B30F-408444E88277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FF3F-14B1-4565-9A5D-25A4C4CB57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4506-259B-480B-ACEB-58921B8A7D75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C2B4-F2BE-438F-AA49-3F9A336812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B0BE-2812-461F-9E09-739899302B3C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2EBE-BC0B-484A-B2ED-94E35960AE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AD43-1748-4216-AC0C-681F6469DA27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1D01-3880-48B4-BA19-0739E297D8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7BE-1A88-4825-AA99-8A22AA44C5BB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FB65-987E-4969-8113-A3F39F39A0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6EBA-FE9C-405D-B203-F8114C7E02BD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F599-42C5-4D61-8F27-26850FB556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B59F-E119-4068-9381-75F5480F50A1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4665-8248-468D-8607-34F740A77E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6C1D-268B-4DA4-9C03-FB2136D28633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5E56-460C-4F1E-9758-71C9A27CBC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5C726E3-F075-4100-B55D-A50B63D53346}" type="datetimeFigureOut">
              <a:rPr lang="hu-HU"/>
              <a:pPr>
                <a:defRPr/>
              </a:pPr>
              <a:t>2013.01.07.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CC28C8-5E6A-4772-9204-1BB5ACD388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7772400" cy="1971675"/>
          </a:xfrm>
        </p:spPr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Növény- és talajkondicionáló készítmények engedélyezése</a:t>
            </a:r>
            <a:endParaRPr lang="hu-H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Olasz Zsuzsa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2013. január 7.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Patrick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Jardin javaslata a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fogalom meghatározására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200" dirty="0" smtClean="0">
                <a:latin typeface="Times New Roman" pitchFamily="18" charset="0"/>
                <a:cs typeface="Times New Roman" pitchFamily="18" charset="0"/>
              </a:rPr>
            </a:b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363538" lvl="1" indent="7938">
              <a:spcBef>
                <a:spcPts val="0"/>
              </a:spcBef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biostimulánsok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olyan anyagok vagy keverékek, </a:t>
            </a:r>
          </a:p>
          <a:p>
            <a:pPr marL="363538" lvl="1" indent="7938">
              <a:spcBef>
                <a:spcPts val="0"/>
              </a:spcBef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tápanyagok és a növényvédő szerek kivételével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- , </a:t>
            </a:r>
          </a:p>
          <a:p>
            <a:pPr marL="363538" lvl="1" indent="7938">
              <a:spcBef>
                <a:spcPts val="0"/>
              </a:spcBef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amelyekkel a növényeket, a vetőmagokat vagy a talajokat kezelve, oly módon hatnak a növények fiziológiai folyamataira, hogy előnyösen befolyásolják  a növények növekedését, fejlődését és az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abiotikus és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biotikus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stressztűrő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képességét.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biostimulánsok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tulajdonképpen 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„növénykondicionálók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”, amelyek a tápanyagforgalmat  a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trágyaféleségektől eltérő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a növények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biotikus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stressztűrő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képességét (a növényi kártevőkkel és betegségekkel szembeni ellenálló képességét) pedig a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növényvédő szerektől eltérő módon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befolyásolják.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Hatásmechanizmus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Alkalmazás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talajban, termesztő közegben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növényre, magra</a:t>
            </a:r>
          </a:p>
          <a:p>
            <a:pPr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Hatásuk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sokféle additív és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szinergikus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hatás összessége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módosítják a növények fiziológiai folyamatait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javítják 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stressztűrőképességüket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Hatásuk különbözik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Trágyaféleségektől  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növényvédő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szerektől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MC9001498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1724528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C90033479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2688" y="1988841"/>
            <a:ext cx="120713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941168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Hatóanyag típusok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Növénykondicionáló készítmények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aminósavak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(növényi vagy állati eredetűek)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humuszanyagok (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huminsavak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fulvósavak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humátok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dudari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szénből, gilisztahumuszból, tőzegből kivonva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algakivonatok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vitaminok,  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olajok – pl.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levélfény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gyógynövénykivonatok (csalán, szappanfű…)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illóolajok (citrusfélék, fenyőfélék…)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ipari melléktermékek: pl. malátakivonat,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poliszacharidok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És még számtalan más alapanyagból számtalan más vegyület </a:t>
            </a: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cserepes növé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8255" y="2780928"/>
            <a:ext cx="15654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Hatóanyag típusok – hatásmechanizmusuk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Növénykondicionáló készítmények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aminósavak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hidrolizált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fehérjék,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poliaminok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- növény- és magkezelés, talajkezelés 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- serkentik a sejtben elsősorban a N anyagcsere folyamatokat 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- stimulálják az enzimek tevékenységét, 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- javítják a N trágyázás hatékonyságát, 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- 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stressztűrést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(prolin,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hisztidin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glicin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poliaminok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serkentik a sejtosztódást, a sejtmegnyúlást (szállítószövetek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 és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abiotikus (fagy, hő, só)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stressztűrést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 csökkentik a cseresznye repedést (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triptofán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Hatóanyag típusok – hatásmechanizmusuk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Növénykondicionáló készítmények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humusz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anyagok: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huminsavak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fulvósavak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humátok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növény- és talajkezelés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serkentik: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anyagcserét (légzést, tápelem felvételt,  sejtnövekedést),  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gyökérnövekedést, növényi növekedést , 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biotikus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és abiotikus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stressztűrést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Hatóanyag típusok – hatásmechanizmusuk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Növénykondicionáló készítmények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algakivonatok: makro- és mikroelemek, </a:t>
            </a:r>
            <a:r>
              <a:rPr lang="hu-HU" sz="2300" dirty="0" err="1" smtClean="0">
                <a:latin typeface="Times New Roman" pitchFamily="18" charset="0"/>
                <a:cs typeface="Times New Roman" pitchFamily="18" charset="0"/>
              </a:rPr>
              <a:t>poliszacharidok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300" dirty="0" err="1" smtClean="0">
                <a:latin typeface="Times New Roman" pitchFamily="18" charset="0"/>
                <a:cs typeface="Times New Roman" pitchFamily="18" charset="0"/>
              </a:rPr>
              <a:t>alginát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300" dirty="0" err="1" smtClean="0">
                <a:latin typeface="Times New Roman" pitchFamily="18" charset="0"/>
                <a:cs typeface="Times New Roman" pitchFamily="18" charset="0"/>
              </a:rPr>
              <a:t>laminarin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), hormonok (</a:t>
            </a:r>
            <a:r>
              <a:rPr lang="hu-HU" sz="2300" dirty="0" err="1" smtClean="0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300" dirty="0" err="1" smtClean="0">
                <a:latin typeface="Times New Roman" pitchFamily="18" charset="0"/>
                <a:cs typeface="Times New Roman" pitchFamily="18" charset="0"/>
              </a:rPr>
              <a:t>citokinin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), szerves nitrogénvegyületek (</a:t>
            </a:r>
            <a:r>
              <a:rPr lang="hu-HU" sz="2300" dirty="0" err="1" smtClean="0">
                <a:latin typeface="Times New Roman" pitchFamily="18" charset="0"/>
                <a:cs typeface="Times New Roman" pitchFamily="18" charset="0"/>
              </a:rPr>
              <a:t>betain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	- növény- és  talajkezelés</a:t>
            </a:r>
          </a:p>
          <a:p>
            <a:pPr>
              <a:spcBef>
                <a:spcPts val="0"/>
              </a:spcBef>
              <a:buNone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	- a talajban a </a:t>
            </a:r>
            <a:r>
              <a:rPr lang="hu-HU" sz="2300" dirty="0" err="1" smtClean="0">
                <a:latin typeface="Times New Roman" pitchFamily="18" charset="0"/>
                <a:cs typeface="Times New Roman" pitchFamily="18" charset="0"/>
              </a:rPr>
              <a:t>poliszacharidok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gél formában növelik a talaj 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víz-visszatartó 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képességét, tápanyagmegkötő képességét,</a:t>
            </a:r>
          </a:p>
          <a:p>
            <a:pPr>
              <a:spcBef>
                <a:spcPts val="0"/>
              </a:spcBef>
              <a:buNone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	- fokozzák a magvak 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csírázását, támogatják a tápanyag felvételt</a:t>
            </a:r>
            <a:endParaRPr lang="hu-H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- serkentik 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a gyökeresedést, 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növekedést, gyümölcskötődést és gyümölcs érést (hormonhatás)</a:t>
            </a:r>
          </a:p>
          <a:p>
            <a:pPr>
              <a:spcBef>
                <a:spcPts val="0"/>
              </a:spcBef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övényi kivonatok</a:t>
            </a:r>
            <a:endParaRPr lang="hu-H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- csírázási erély növelése, </a:t>
            </a:r>
          </a:p>
          <a:p>
            <a:pPr>
              <a:spcBef>
                <a:spcPts val="0"/>
              </a:spcBef>
              <a:buNone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- virágzás, gyümölcskötődés fokozása, gyümölcsméret növelése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Homeopátiás készítmények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Arial" charset="0"/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-2908300"/>
            <a:ext cx="144621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u-HU"/>
          </a:p>
          <a:p>
            <a:pPr eaLnBrk="0" hangingPunct="0"/>
            <a:r>
              <a:rPr lang="hu-HU" sz="35400"/>
              <a:t> </a:t>
            </a:r>
            <a:endParaRPr lang="hu-HU" sz="18000"/>
          </a:p>
        </p:txBody>
      </p:sp>
      <p:pic>
        <p:nvPicPr>
          <p:cNvPr id="15365" name="Picture 6" descr="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348880"/>
            <a:ext cx="1143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Hatóanyag típusok – hatásmechanizmusuk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talajkondicionálók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talajtakarás </a:t>
            </a:r>
          </a:p>
          <a:p>
            <a:pPr lvl="1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nem engedélyköteles: fakéreg, agyaggolyók,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vízmegtartó képesség javítása</a:t>
            </a:r>
          </a:p>
          <a:p>
            <a:pPr lvl="1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engedélyköteles: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poliakrilamidok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alginitből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préselt csövecskék, expandált ásványi anyagok (pl. perlit)</a:t>
            </a:r>
          </a:p>
          <a:p>
            <a:pPr lvl="1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nem engedélyköteles: kiégetett agyagcsövecskék, agyag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bioritmuskert.hu/kepek/aruda/mulcs_rhodod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66715"/>
            <a:ext cx="1836762" cy="117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eveg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013176"/>
            <a:ext cx="1656184" cy="89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ví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003101"/>
            <a:ext cx="1757189" cy="94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Hatóanyag típusok – hatásmechanizmusuk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talajkondicionálók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talajlazítás , víz- és levegőháztartás</a:t>
            </a:r>
          </a:p>
          <a:p>
            <a:pPr lvl="1" indent="-382588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 nem engedélyköteles: homok,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víz- és tápanyagmegkötő és szolgáltató képesség növelése,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talajporozitás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javítása  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 engedélyköteles: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huminsavak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humá</a:t>
            </a:r>
            <a:r>
              <a:rPr lang="hu-HU" sz="2400" dirty="0" err="1" smtClean="0">
                <a:latin typeface="Times New Roman" pitchFamily="18" charset="0"/>
              </a:rPr>
              <a:t>tok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 nem engedélyköteles: agyag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encrypted-tbn1.gstatic.com/images?q=tbn:ANd9GcTkG8RnczcHqv_KzQ6SuGVfkxgC-NcuBKIduR-2SLjH6Hma1h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93096"/>
            <a:ext cx="20161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smtClean="0">
                <a:latin typeface="Times New Roman" pitchFamily="18" charset="0"/>
                <a:cs typeface="Times New Roman" pitchFamily="18" charset="0"/>
              </a:rPr>
              <a:t>Határesetek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dirty="0" smtClean="0">
                <a:latin typeface="Times New Roman" pitchFamily="18" charset="0"/>
              </a:rPr>
              <a:t>Termésnövelő anyagok </a:t>
            </a:r>
            <a:r>
              <a:rPr lang="hu-HU" sz="1800" b="1" dirty="0" smtClean="0">
                <a:latin typeface="Times New Roman" pitchFamily="18" charset="0"/>
              </a:rPr>
              <a:t>			            </a:t>
            </a:r>
          </a:p>
          <a:p>
            <a:pPr>
              <a:buFontTx/>
              <a:buNone/>
            </a:pPr>
            <a:r>
              <a:rPr lang="hu-HU" sz="1800" b="1" dirty="0" smtClean="0">
                <a:latin typeface="Times New Roman" pitchFamily="18" charset="0"/>
              </a:rPr>
              <a:t>					      </a:t>
            </a:r>
            <a:r>
              <a:rPr lang="hu-HU" sz="2000" b="1" dirty="0" smtClean="0">
                <a:latin typeface="Times New Roman" pitchFamily="18" charset="0"/>
              </a:rPr>
              <a:t>            EK</a:t>
            </a:r>
            <a:r>
              <a:rPr lang="hu-HU" b="1" dirty="0" smtClean="0">
                <a:latin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</a:rPr>
              <a:t>műtrágya</a:t>
            </a:r>
          </a:p>
          <a:p>
            <a:pPr>
              <a:buFontTx/>
              <a:buNone/>
            </a:pPr>
            <a:endParaRPr lang="hu-HU" sz="18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sz="18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sz="18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hu-HU" sz="1800" b="1" dirty="0" smtClean="0">
                <a:latin typeface="Times New Roman" pitchFamily="18" charset="0"/>
              </a:rPr>
              <a:t>				</a:t>
            </a:r>
          </a:p>
          <a:p>
            <a:pPr>
              <a:buFontTx/>
              <a:buNone/>
            </a:pPr>
            <a:r>
              <a:rPr lang="hu-HU" sz="1800" b="1" dirty="0" smtClean="0">
                <a:latin typeface="Times New Roman" pitchFamily="18" charset="0"/>
              </a:rPr>
              <a:t>			                                  </a:t>
            </a:r>
            <a:r>
              <a:rPr lang="hu-HU" sz="2000" b="1" dirty="0" smtClean="0">
                <a:latin typeface="Times New Roman" pitchFamily="18" charset="0"/>
              </a:rPr>
              <a:t>Növényvédő szer  </a:t>
            </a:r>
            <a:r>
              <a:rPr lang="hu-HU" sz="1800" b="1" dirty="0" smtClean="0">
                <a:latin typeface="Times New Roman" pitchFamily="18" charset="0"/>
              </a:rPr>
              <a:t>	</a:t>
            </a:r>
          </a:p>
          <a:p>
            <a:pPr lvl="1">
              <a:buFont typeface="Arial" pitchFamily="34" charset="0"/>
              <a:buNone/>
            </a:pPr>
            <a:endParaRPr lang="hu-HU" sz="18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hu-HU" sz="1800" b="1" dirty="0" smtClean="0">
                <a:latin typeface="Times New Roman" pitchFamily="18" charset="0"/>
              </a:rPr>
              <a:t>	</a:t>
            </a:r>
            <a:r>
              <a:rPr lang="hu-HU" sz="2000" b="1" dirty="0" smtClean="0">
                <a:latin typeface="Times New Roman" pitchFamily="18" charset="0"/>
              </a:rPr>
              <a:t>Általános rendező elvként kimondható, hogy a besorolás alapja a felhasználás célja. Ha egy készítményt növényvédelmi célra használnak, akkor növényvédő szerként, ha valamely termésnövelő anyagra jellemző felhasználási célra szeretnék alkalmazni, akkor termésnövelő anyagként kell engedélyeztetni  </a:t>
            </a:r>
          </a:p>
          <a:p>
            <a:endParaRPr lang="hu-HU" dirty="0" smtClean="0"/>
          </a:p>
        </p:txBody>
      </p: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755650" y="3068638"/>
            <a:ext cx="17272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Vas szulfát</a:t>
            </a:r>
            <a:r>
              <a:rPr lang="hu-HU" b="1" dirty="0">
                <a:latin typeface="Times New Roman" pitchFamily="18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9461" name="Picture 5" descr="MPj0422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628775"/>
            <a:ext cx="14398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Pj04221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284538"/>
            <a:ext cx="12969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MCj043260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700213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1547813" y="1916113"/>
            <a:ext cx="2159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2555875" y="3500438"/>
            <a:ext cx="20161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V="1">
            <a:off x="2771775" y="2565400"/>
            <a:ext cx="374491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églalap 1"/>
          <p:cNvSpPr>
            <a:spLocks noChangeArrowheads="1"/>
          </p:cNvSpPr>
          <p:nvPr/>
        </p:nvSpPr>
        <p:spPr bwMode="auto">
          <a:xfrm>
            <a:off x="684213" y="1916831"/>
            <a:ext cx="79914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Sikerekben gazdag, egészségben eltöltött</a:t>
            </a:r>
          </a:p>
          <a:p>
            <a:pPr algn="ctr"/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boldog  új  évet</a:t>
            </a:r>
          </a:p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kívánok!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3" descr="MC90041301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1858988" cy="17493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„Határeset hatóanyagok”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 olajok (paraffin-és ásványolaj,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olaj)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 gyógynövénykivonatok  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hidrogénperoxid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- 5-aminolevulinsav </a:t>
            </a:r>
          </a:p>
          <a:p>
            <a:pPr marL="179388" indent="-179388"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ezüst kolloid</a:t>
            </a:r>
          </a:p>
          <a:p>
            <a:pPr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Bár nem ennek az előadásnak a témája, de</a:t>
            </a:r>
          </a:p>
          <a:p>
            <a:pPr marL="179388" indent="-179388"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bizonyos mikrobiológiai készítmények </a:t>
            </a:r>
          </a:p>
          <a:p>
            <a:pPr marL="179388" indent="-179388"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kalcium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ciánamid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buFontTx/>
              <a:buChar char="-"/>
            </a:pP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rézsók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vassók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kén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Európai Bizottság – SANCO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határesetekről állásfoglalások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tagállamok, gyártók fordulhatnak állásfoglalásért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SANCO közzéteszi az állásfoglalások listáját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nem kötelező érvényű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sokszor nem is konzekvens: pl.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Vágottvirág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tartósító </a:t>
            </a:r>
          </a:p>
          <a:p>
            <a:pPr marL="719138" lvl="2" indent="-358775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1998.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PPP  </a:t>
            </a:r>
          </a:p>
          <a:p>
            <a:pPr marL="719138" lvl="2" indent="-358775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differenciáltabb:</a:t>
            </a:r>
          </a:p>
          <a:p>
            <a:pPr marL="1176338" lvl="3" indent="-358775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etilén inhibitorként működik és közvetlenül befolyásolja az élettani folyamatokat – PPP</a:t>
            </a:r>
          </a:p>
          <a:p>
            <a:pPr marL="1176338" lvl="3" indent="-358775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a vízfelvételre a felületi feszültség befolyásolásán keresztül hat – nem PPP</a:t>
            </a:r>
          </a:p>
          <a:p>
            <a:pPr marL="1176338" lvl="3" indent="-358775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a baktériumok növekedését gátolja a vízben – nem PPP, de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biocid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u-H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Engedélyezés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25538"/>
          </a:xfrm>
        </p:spPr>
        <p:txBody>
          <a:bodyPr/>
          <a:lstStyle/>
          <a:p>
            <a:pPr algn="l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A „hőskor”  - hazai fejlesztések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163885"/>
            <a:ext cx="8229600" cy="5001419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80-as évek közepén indultak: műtrágyákhoz adagolva </a:t>
            </a:r>
          </a:p>
          <a:p>
            <a:pPr>
              <a:buFont typeface="Arial" charset="0"/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dudari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szénből kinyert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huminsavak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fulvósavak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1989.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Humix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levéltrágya</a:t>
            </a:r>
          </a:p>
          <a:p>
            <a:pPr lvl="1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1994.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Humix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permettrágya család,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Fulmex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universal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talajon keresztül is ható készítmények a 90-es évek elején jelentek meg: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Huminit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Dudarit (talajkondicionálók)</a:t>
            </a:r>
          </a:p>
          <a:p>
            <a:pPr>
              <a:buFont typeface="Arial" charset="0"/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növényi kivonatok,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aminósavak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cukrok, vitaminok , hormon</a:t>
            </a:r>
          </a:p>
          <a:p>
            <a:pPr marL="809625" indent="-269875"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1984.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Fitohorm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termékek (hormonhatású vegyületek,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aminósavak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9625" indent="-269875">
              <a:tabLst>
                <a:tab pos="449263" algn="l"/>
              </a:tabLs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1986.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Biofit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(cukrok, gyanták,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uronsavak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vitaminok,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aminósavak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49263" indent="269875"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1993.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Depolor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Terrum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pezsgőtabletta (hormonok)</a:t>
            </a:r>
          </a:p>
          <a:p>
            <a:pPr indent="376238">
              <a:defRPr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  <a:defRPr/>
            </a:pPr>
            <a:endParaRPr lang="hu-HU" sz="2400" dirty="0" smtClean="0"/>
          </a:p>
          <a:p>
            <a:pPr lvl="1">
              <a:buFont typeface="Arial" charset="0"/>
              <a:buChar char="•"/>
              <a:defRPr/>
            </a:pPr>
            <a:endParaRPr lang="hu-HU" sz="2400" dirty="0" smtClean="0"/>
          </a:p>
          <a:p>
            <a:pPr lvl="1">
              <a:buFont typeface="Arial" charset="0"/>
              <a:buNone/>
              <a:defRPr/>
            </a:pPr>
            <a:endParaRPr lang="hu-HU" sz="2400" dirty="0" smtClean="0"/>
          </a:p>
          <a:p>
            <a:pPr lvl="1">
              <a:buFont typeface="Arial" charset="0"/>
              <a:buNone/>
              <a:defRPr/>
            </a:pPr>
            <a:endParaRPr lang="hu-HU" sz="2400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algn="l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A „hőskor”  - import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2895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hu-HU" sz="2400" dirty="0" smtClean="0"/>
          </a:p>
          <a:p>
            <a:pPr>
              <a:buFont typeface="Arial" charset="0"/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növénykondicionálók:</a:t>
            </a:r>
          </a:p>
          <a:p>
            <a:pPr marL="812800" indent="-363538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1981.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Wuxal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szuszpenziós műtrágyacsalád BVM gyártásában (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aminósavak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hormonhatású vegyületek)</a:t>
            </a:r>
          </a:p>
          <a:p>
            <a:pPr marL="812800" indent="-363538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1993.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Chrysal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vágottvirág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tartósítók (cukor,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Al-szulfát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363538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1993.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Chrysal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levélfény</a:t>
            </a:r>
          </a:p>
          <a:p>
            <a:pPr>
              <a:buFont typeface="Arial" charset="0"/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talajkondicionálók: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poliakrilamid-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vízháztartást javítók</a:t>
            </a:r>
          </a:p>
          <a:p>
            <a:pPr marL="812800" lvl="1" indent="-355600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1989.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Hidroplus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Agriplus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lvl="1" indent="-355600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1991. Víztartó kristály </a:t>
            </a:r>
          </a:p>
          <a:p>
            <a:pPr marL="812800" lvl="1" indent="-355600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1991.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Agrokondi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lvl="1" indent="-355600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1992.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Viterra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Planta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Gél</a:t>
            </a:r>
          </a:p>
          <a:p>
            <a:pPr marL="812800" lvl="1" indent="-355600">
              <a:buFont typeface="Arial" charset="0"/>
              <a:buChar char="•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1994.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Alcosorb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  <a:defRPr/>
            </a:pPr>
            <a:endParaRPr lang="hu-HU" sz="2400" dirty="0" smtClean="0"/>
          </a:p>
          <a:p>
            <a:pPr lvl="1">
              <a:buFont typeface="Arial" charset="0"/>
              <a:buChar char="•"/>
              <a:defRPr/>
            </a:pPr>
            <a:endParaRPr lang="hu-HU" sz="2400" dirty="0" smtClean="0"/>
          </a:p>
          <a:p>
            <a:pPr lvl="1">
              <a:buFont typeface="Arial" charset="0"/>
              <a:buNone/>
              <a:defRPr/>
            </a:pPr>
            <a:endParaRPr lang="hu-HU" sz="2400" dirty="0" smtClean="0"/>
          </a:p>
          <a:p>
            <a:pPr lvl="1">
              <a:buFont typeface="Arial" charset="0"/>
              <a:buNone/>
              <a:defRPr/>
            </a:pPr>
            <a:endParaRPr lang="hu-HU" sz="2400" dirty="0" smtClean="0"/>
          </a:p>
        </p:txBody>
      </p:sp>
      <p:pic>
        <p:nvPicPr>
          <p:cNvPr id="4" name="Picture 10" descr="https://encrypted-tbn3.gstatic.com/images?q=tbn:ANd9GcSoYEIo3GV1yMEA327Ub9IQyv5FqtDIts5CWIRo2oPrJLvkAt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531362" cy="164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 évente engedélyezett növény- és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talajkondicionáló készítmények száma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(1996-2012 db)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Összes engedélyezett növény- és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talajkondicionáló készítmény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(adott év 12. 31-én - db)</a:t>
            </a:r>
            <a:endParaRPr lang="hu-HU" sz="2800" dirty="0" smtClean="0"/>
          </a:p>
        </p:txBody>
      </p:sp>
      <p:sp>
        <p:nvSpPr>
          <p:cNvPr id="12291" name="Téglalap 3"/>
          <p:cNvSpPr>
            <a:spLocks noChangeArrowheads="1"/>
          </p:cNvSpPr>
          <p:nvPr/>
        </p:nvSpPr>
        <p:spPr bwMode="auto">
          <a:xfrm>
            <a:off x="1116013" y="4437063"/>
            <a:ext cx="7127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/>
              <a:t>			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43608" y="1895889"/>
          <a:ext cx="5893905" cy="246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403648" y="4437112"/>
          <a:ext cx="5613896" cy="864870"/>
        </p:xfrm>
        <a:graphic>
          <a:graphicData uri="http://schemas.openxmlformats.org/drawingml/2006/table">
            <a:tbl>
              <a:tblPr/>
              <a:tblGrid>
                <a:gridCol w="3302292"/>
                <a:gridCol w="945656"/>
                <a:gridCol w="675469"/>
                <a:gridCol w="690479"/>
              </a:tblGrid>
              <a:tr h="31045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növénykondicionáló 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készítmények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talajkondicionáló 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készítmények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1995. december 31-én a növény- és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talajkondicionáló készítmények aránya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 engedélyezett termésnövelő anyagokon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belül (632 db)</a:t>
            </a:r>
            <a:endParaRPr lang="hu-HU" sz="2800" b="1" dirty="0" smtClean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611560" y="1628800"/>
          <a:ext cx="713913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83568" y="1772816"/>
          <a:ext cx="74168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547664" y="2276872"/>
          <a:ext cx="60486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286000" y="2564904"/>
          <a:ext cx="4572000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512888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2012. december 31-én a növény- és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talajkondicionáló készítmények aránya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 engedélyezett termésnövelő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anyagokon belül (962 db)</a:t>
            </a:r>
            <a:endParaRPr lang="hu-HU" sz="2800" b="1" dirty="0" smtClean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611560" y="1988840"/>
          <a:ext cx="713913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403648" y="2420888"/>
          <a:ext cx="61926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2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435975" cy="1296988"/>
          </a:xfrm>
        </p:spPr>
        <p:txBody>
          <a:bodyPr/>
          <a:lstStyle/>
          <a:p>
            <a:pPr algn="l"/>
            <a:r>
              <a:rPr kumimoji="1" lang="hu-HU" sz="2800" b="1" dirty="0" smtClean="0">
                <a:latin typeface="Times New Roman" pitchFamily="18" charset="0"/>
              </a:rPr>
              <a:t>Növény- és talajkondicionáló készítmények</a:t>
            </a:r>
            <a:br>
              <a:rPr kumimoji="1" lang="hu-HU" sz="2800" b="1" dirty="0" smtClean="0">
                <a:latin typeface="Times New Roman" pitchFamily="18" charset="0"/>
              </a:rPr>
            </a:br>
            <a:r>
              <a:rPr kumimoji="1" lang="hu-HU" sz="2800" b="1" dirty="0" smtClean="0">
                <a:latin typeface="Times New Roman" pitchFamily="18" charset="0"/>
              </a:rPr>
              <a:t> engedélyezésének hazai jogi szabályozása </a:t>
            </a:r>
            <a:r>
              <a:rPr kumimoji="1" lang="hu-HU" sz="3200" b="1" dirty="0" smtClean="0">
                <a:latin typeface="Times New Roman" pitchFamily="18" charset="0"/>
              </a:rPr>
              <a:t/>
            </a:r>
            <a:br>
              <a:rPr kumimoji="1" lang="hu-HU" sz="3200" b="1" dirty="0" smtClean="0">
                <a:latin typeface="Times New Roman" pitchFamily="18" charset="0"/>
              </a:rPr>
            </a:br>
            <a:endParaRPr kumimoji="1" lang="hu-HU" sz="2400" b="1" dirty="0" smtClean="0">
              <a:latin typeface="Times New Roman" pitchFamily="18" charset="0"/>
            </a:endParaRPr>
          </a:p>
        </p:txBody>
      </p:sp>
      <p:sp>
        <p:nvSpPr>
          <p:cNvPr id="7172" name="Tartalom helye 3"/>
          <p:cNvSpPr>
            <a:spLocks noGrp="1"/>
          </p:cNvSpPr>
          <p:nvPr>
            <p:ph idx="4294967295"/>
          </p:nvPr>
        </p:nvSpPr>
        <p:spPr>
          <a:xfrm>
            <a:off x="357188" y="1484313"/>
            <a:ext cx="8229600" cy="4799012"/>
          </a:xfrm>
        </p:spPr>
        <p:txBody>
          <a:bodyPr/>
          <a:lstStyle/>
          <a:p>
            <a:pPr marL="269875" indent="-26987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hu-HU" sz="2400" b="1" dirty="0" smtClean="0">
                <a:latin typeface="Times New Roman" pitchFamily="18" charset="0"/>
                <a:cs typeface="Times New Roman" pitchFamily="18" charset="0"/>
              </a:rPr>
              <a:t>2008. évi XLVI. törvény az élelmiszerláncról és hatósági felügyeletéről (a továbbiakban </a:t>
            </a:r>
            <a:r>
              <a:rPr kumimoji="1" lang="hu-HU" sz="2400" b="1" dirty="0" err="1" smtClean="0">
                <a:latin typeface="Times New Roman" pitchFamily="18" charset="0"/>
                <a:cs typeface="Times New Roman" pitchFamily="18" charset="0"/>
              </a:rPr>
              <a:t>Éltv</a:t>
            </a:r>
            <a:r>
              <a:rPr kumimoji="1" lang="hu-H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269875" indent="-26987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hu-H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termésnövelő anyagok engedélyezéséről, tárolásáról, forgalmazásáról és felhasználásáról szóló 36/2006. (V. 18.)  FVM rendelet (a továbbiakban R.)</a:t>
            </a:r>
          </a:p>
          <a:p>
            <a:pPr marL="269875" indent="-26987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hu-HU" sz="2400" b="1" dirty="0" smtClean="0">
                <a:latin typeface="Times New Roman" pitchFamily="18" charset="0"/>
                <a:cs typeface="Times New Roman" pitchFamily="18" charset="0"/>
              </a:rPr>
              <a:t>2009. évi VII. törvény az Európai Közösség létrehozásáról szóló szerződésnek az áruk szabad áramlását biztosító rendelkezéseihez kapcsolódó kölcsönös elismerés alkalmazásáról</a:t>
            </a:r>
          </a:p>
          <a:p>
            <a:pPr marL="269875" indent="-26987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hu-HU" sz="2400" b="1" dirty="0" smtClean="0">
                <a:latin typeface="Times New Roman" pitchFamily="18" charset="0"/>
                <a:cs typeface="Times New Roman" pitchFamily="18" charset="0"/>
              </a:rPr>
              <a:t>A közigazgatási hatósági eljárás és szolgáltatás általános szabályairól szóló 2004. évi CXL. törvény (a továbbiakban: </a:t>
            </a:r>
            <a:r>
              <a:rPr kumimoji="1" lang="hu-HU" sz="2400" b="1" dirty="0" err="1" smtClean="0">
                <a:latin typeface="Times New Roman" pitchFamily="18" charset="0"/>
                <a:cs typeface="Times New Roman" pitchFamily="18" charset="0"/>
              </a:rPr>
              <a:t>Ket</a:t>
            </a:r>
            <a:r>
              <a:rPr kumimoji="1" lang="hu-H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Arial" charset="0"/>
              <a:buChar char="•"/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 descr="Image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5329237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églalap 5"/>
          <p:cNvSpPr>
            <a:spLocks noChangeArrowheads="1"/>
          </p:cNvSpPr>
          <p:nvPr/>
        </p:nvSpPr>
        <p:spPr bwMode="auto">
          <a:xfrm>
            <a:off x="1042988" y="4509120"/>
            <a:ext cx="69135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i="1" dirty="0" smtClean="0"/>
              <a:t>A  </a:t>
            </a:r>
            <a:r>
              <a:rPr lang="hu-HU" i="1" dirty="0" err="1" smtClean="0"/>
              <a:t>biostimulánsokkakl</a:t>
            </a:r>
            <a:r>
              <a:rPr lang="hu-HU" i="1" dirty="0" smtClean="0"/>
              <a:t> kapcsolatos szakirodalmi hivatkozások évenkénti megoszlása 1974-től a </a:t>
            </a:r>
            <a:r>
              <a:rPr lang="hu-HU" i="1" dirty="0" err="1" smtClean="0"/>
              <a:t>Scopus</a:t>
            </a:r>
            <a:r>
              <a:rPr lang="hu-HU" i="1" dirty="0" smtClean="0"/>
              <a:t> tudományos adatbázisban  (19000  db  címszó)</a:t>
            </a:r>
            <a:endParaRPr lang="hu-HU" i="1" dirty="0"/>
          </a:p>
          <a:p>
            <a:r>
              <a:rPr lang="hu-HU" dirty="0"/>
              <a:t>(</a:t>
            </a:r>
            <a:r>
              <a:rPr lang="fr-FR" dirty="0"/>
              <a:t>Pr</a:t>
            </a:r>
            <a:r>
              <a:rPr lang="hu-HU" dirty="0"/>
              <a:t>of</a:t>
            </a:r>
            <a:r>
              <a:rPr lang="fr-FR" dirty="0"/>
              <a:t>. P</a:t>
            </a:r>
            <a:r>
              <a:rPr lang="hu-HU" dirty="0" err="1"/>
              <a:t>atrick</a:t>
            </a:r>
            <a:r>
              <a:rPr lang="fr-FR" dirty="0"/>
              <a:t> du Jardin, Report on Biostimulants, </a:t>
            </a:r>
            <a:r>
              <a:rPr lang="hu-HU" dirty="0"/>
              <a:t>Ja</a:t>
            </a:r>
            <a:r>
              <a:rPr lang="fr-FR" dirty="0"/>
              <a:t>nuary 2012</a:t>
            </a:r>
            <a:r>
              <a:rPr lang="hu-HU" dirty="0"/>
              <a:t>)</a:t>
            </a:r>
          </a:p>
          <a:p>
            <a:r>
              <a:rPr lang="en-GB" i="1" dirty="0"/>
              <a:t> </a:t>
            </a:r>
            <a:endParaRPr lang="hu-H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kumimoji="1" lang="hu-HU" sz="2800" b="1" dirty="0" smtClean="0">
                <a:latin typeface="Times New Roman" pitchFamily="18" charset="0"/>
              </a:rPr>
              <a:t>Növény- és talajkondicionáló készítmények </a:t>
            </a:r>
            <a:br>
              <a:rPr kumimoji="1" lang="hu-HU" sz="2800" b="1" dirty="0" smtClean="0">
                <a:latin typeface="Times New Roman" pitchFamily="18" charset="0"/>
              </a:rPr>
            </a:br>
            <a:r>
              <a:rPr kumimoji="1" lang="hu-HU" sz="2800" b="1" dirty="0" smtClean="0">
                <a:latin typeface="Times New Roman" pitchFamily="18" charset="0"/>
              </a:rPr>
              <a:t>engedélyezésének uniós jogi szabályozása</a:t>
            </a:r>
            <a:endParaRPr lang="hu-HU" sz="28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>
              <a:buFont typeface="Wingdings" pitchFamily="2" charset="2"/>
              <a:buChar char="§"/>
              <a:defRPr/>
            </a:pPr>
            <a:r>
              <a:rPr kumimoji="1" lang="hu-HU" sz="2400" dirty="0" smtClean="0">
                <a:latin typeface="Times New Roman" pitchFamily="18" charset="0"/>
              </a:rPr>
              <a:t>Az EURÓPAI PARLAMENT és a TANÁCS 764/2008/EK RENDELETE (2008. július 9.) az egyes nemzeti műszaki szabályoknak a valamely másik tagállamban jogszerűen forgalmazott termékekre történő alkalmazására vonatkozó eljárások megállapításáról </a:t>
            </a:r>
          </a:p>
          <a:p>
            <a:pPr marL="609600" indent="-609600" algn="just">
              <a:buFont typeface="Wingdings" pitchFamily="2" charset="2"/>
              <a:buChar char="§"/>
              <a:defRPr/>
            </a:pPr>
            <a:endParaRPr kumimoji="1" lang="hu-HU" sz="2400" dirty="0" smtClean="0">
              <a:latin typeface="Times New Roman" pitchFamily="18" charset="0"/>
            </a:endParaRPr>
          </a:p>
          <a:p>
            <a:pPr marL="609600" indent="-609600" algn="just">
              <a:buFont typeface="Wingdings" pitchFamily="2" charset="2"/>
              <a:buChar char="§"/>
              <a:defRPr/>
            </a:pPr>
            <a:r>
              <a:rPr kumimoji="1" lang="hu-HU" sz="2400" dirty="0" smtClean="0">
                <a:latin typeface="Times New Roman" pitchFamily="18" charset="0"/>
              </a:rPr>
              <a:t>Az </a:t>
            </a:r>
            <a:r>
              <a:rPr kumimoji="1" lang="hu-HU" sz="2400" dirty="0" smtClean="0">
                <a:latin typeface="Times New Roman" pitchFamily="18" charset="0"/>
              </a:rPr>
              <a:t>EURÓPAI PARLAMENT és a TANÁCS 1069/2009/EK rendelete a nem emberi fogyasztásra szánt állati melléktermékekre és a belőlük származó termékekre vonatkozó egészségügyi szabályok megállapításáról és az 1774/2002/EK rendelet hatályon kívül helyezéséről  </a:t>
            </a:r>
            <a:endParaRPr lang="hu-HU" sz="2400" dirty="0" smtClean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2"/>
          <p:cNvSpPr>
            <a:spLocks noGrp="1"/>
          </p:cNvSpPr>
          <p:nvPr>
            <p:ph type="title" idx="4294967295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pPr algn="l"/>
            <a:r>
              <a:rPr kumimoji="1" lang="hu-HU" sz="2800" b="1" dirty="0" smtClean="0">
                <a:latin typeface="Times New Roman" pitchFamily="18" charset="0"/>
              </a:rPr>
              <a:t>Növény- és talajkondicionáló </a:t>
            </a:r>
            <a:br>
              <a:rPr kumimoji="1" lang="hu-HU" sz="2800" b="1" dirty="0" smtClean="0">
                <a:latin typeface="Times New Roman" pitchFamily="18" charset="0"/>
              </a:rPr>
            </a:br>
            <a:r>
              <a:rPr kumimoji="1" lang="hu-HU" sz="2800" b="1" dirty="0" smtClean="0">
                <a:latin typeface="Times New Roman" pitchFamily="18" charset="0"/>
              </a:rPr>
              <a:t>készítmények </a:t>
            </a:r>
            <a:r>
              <a:rPr lang="hu-HU" sz="2800" b="1" dirty="0" smtClean="0">
                <a:latin typeface="Times New Roman" pitchFamily="18" charset="0"/>
              </a:rPr>
              <a:t>engedélyezése</a:t>
            </a:r>
          </a:p>
        </p:txBody>
      </p:sp>
      <p:sp>
        <p:nvSpPr>
          <p:cNvPr id="23555" name="Tartalom helye 3"/>
          <p:cNvSpPr>
            <a:spLocks noGrp="1"/>
          </p:cNvSpPr>
          <p:nvPr>
            <p:ph idx="4294967295"/>
          </p:nvPr>
        </p:nvSpPr>
        <p:spPr>
          <a:xfrm>
            <a:off x="357188" y="1341438"/>
            <a:ext cx="8229600" cy="4895874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</a:rPr>
              <a:t>Az </a:t>
            </a:r>
            <a:r>
              <a:rPr lang="hu-HU" sz="2400" b="1" dirty="0" smtClean="0">
                <a:latin typeface="Times New Roman" pitchFamily="18" charset="0"/>
              </a:rPr>
              <a:t>engedélyezés feltétele</a:t>
            </a:r>
            <a:r>
              <a:rPr lang="hu-HU" sz="2400" dirty="0" smtClean="0">
                <a:latin typeface="Times New Roman" pitchFamily="18" charset="0"/>
              </a:rPr>
              <a:t>, hogy</a:t>
            </a:r>
          </a:p>
          <a:p>
            <a:pPr algn="just"/>
            <a:r>
              <a:rPr lang="hu-HU" sz="2400" dirty="0" smtClean="0">
                <a:latin typeface="Times New Roman" pitchFamily="18" charset="0"/>
              </a:rPr>
              <a:t>a készítmények vizsgálatokkal, kísérletekkel alátámasztott </a:t>
            </a:r>
            <a:r>
              <a:rPr lang="hu-HU" sz="2400" b="1" dirty="0" smtClean="0">
                <a:latin typeface="Times New Roman" pitchFamily="18" charset="0"/>
              </a:rPr>
              <a:t>kedvező hatást </a:t>
            </a:r>
            <a:r>
              <a:rPr lang="hu-HU" sz="2400" dirty="0" smtClean="0">
                <a:latin typeface="Times New Roman" pitchFamily="18" charset="0"/>
              </a:rPr>
              <a:t>fejtsenek ki a talajra vagy a termesztett növényre, </a:t>
            </a:r>
          </a:p>
          <a:p>
            <a:pPr algn="just"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</a:rPr>
              <a:t>	és </a:t>
            </a:r>
          </a:p>
          <a:p>
            <a:pPr algn="just"/>
            <a:r>
              <a:rPr lang="hu-HU" sz="2400" dirty="0" smtClean="0">
                <a:latin typeface="Times New Roman" pitchFamily="18" charset="0"/>
              </a:rPr>
              <a:t>előírásszerű, szakszerű alkalmazás során </a:t>
            </a:r>
            <a:r>
              <a:rPr lang="hu-HU" sz="2400" b="1" dirty="0" smtClean="0">
                <a:latin typeface="Times New Roman" pitchFamily="18" charset="0"/>
              </a:rPr>
              <a:t>se okozzanak kedvezőtlen mellékhatást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</a:rPr>
              <a:t> a növényre, 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</a:rPr>
              <a:t>a talajra, 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</a:rPr>
              <a:t>az ember és az állat egészségére, 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</a:rPr>
              <a:t>és ne jelentsenek megengedhetetlen veszélyt a környezetre és a természetre.</a:t>
            </a:r>
          </a:p>
          <a:p>
            <a:endParaRPr lang="hu-HU" sz="2400" dirty="0" smtClean="0">
              <a:latin typeface="Times New Roman" pitchFamily="18" charset="0"/>
            </a:endParaRPr>
          </a:p>
          <a:p>
            <a:endParaRPr lang="hu-HU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ím 2"/>
          <p:cNvSpPr>
            <a:spLocks noGrp="1"/>
          </p:cNvSpPr>
          <p:nvPr>
            <p:ph type="title" idx="4294967295"/>
          </p:nvPr>
        </p:nvSpPr>
        <p:spPr>
          <a:xfrm>
            <a:off x="683568" y="404813"/>
            <a:ext cx="8003232" cy="1012825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</a:rPr>
              <a:t>Engedélyezés szakaszai</a:t>
            </a:r>
          </a:p>
        </p:txBody>
      </p:sp>
      <p:sp>
        <p:nvSpPr>
          <p:cNvPr id="10244" name="Tartalom helye 3"/>
          <p:cNvSpPr>
            <a:spLocks noGrp="1"/>
          </p:cNvSpPr>
          <p:nvPr>
            <p:ph idx="4294967295"/>
          </p:nvPr>
        </p:nvSpPr>
        <p:spPr>
          <a:xfrm>
            <a:off x="357188" y="1340768"/>
            <a:ext cx="8229600" cy="4536157"/>
          </a:xfrm>
        </p:spPr>
        <p:txBody>
          <a:bodyPr/>
          <a:lstStyle/>
          <a:p>
            <a:endParaRPr lang="hu-HU" sz="2400" dirty="0" smtClean="0">
              <a:latin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</a:rPr>
              <a:t>Engedélyezést megelőző egyeztetés</a:t>
            </a:r>
          </a:p>
          <a:p>
            <a:pPr>
              <a:buFont typeface="Arial" charset="0"/>
              <a:buNone/>
            </a:pPr>
            <a:endParaRPr lang="hu-HU" sz="2400" dirty="0" smtClean="0">
              <a:latin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</a:rPr>
              <a:t>Engedélyezést megelőző vizsgálatok	</a:t>
            </a:r>
          </a:p>
          <a:p>
            <a:pPr lvl="1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</a:rPr>
              <a:t>R. 2. mellékletének terméktípusonkénti előírásai szerint</a:t>
            </a:r>
          </a:p>
          <a:p>
            <a:pPr lvl="1">
              <a:buFont typeface="Wingdings" pitchFamily="2" charset="2"/>
              <a:buNone/>
            </a:pPr>
            <a:r>
              <a:rPr lang="hu-HU" sz="2400" dirty="0" smtClean="0">
                <a:latin typeface="Times New Roman" pitchFamily="18" charset="0"/>
              </a:rPr>
              <a:t>  </a:t>
            </a:r>
          </a:p>
          <a:p>
            <a:endParaRPr lang="hu-HU" sz="2400" dirty="0" smtClean="0">
              <a:latin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</a:rPr>
              <a:t>Engedélyezési eljárás</a:t>
            </a:r>
          </a:p>
          <a:p>
            <a:pPr lvl="1">
              <a:buFont typeface="Wingdings" pitchFamily="2" charset="2"/>
              <a:buChar char="Ø"/>
            </a:pPr>
            <a:endParaRPr lang="hu-HU" sz="2400" dirty="0" smtClean="0">
              <a:latin typeface="Times New Roman" pitchFamily="18" charset="0"/>
            </a:endParaRPr>
          </a:p>
          <a:p>
            <a:pPr lvl="1">
              <a:buFont typeface="Arial" charset="0"/>
              <a:buNone/>
            </a:pPr>
            <a:endParaRPr lang="hu-HU" sz="2400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hu-HU" sz="2400" dirty="0" smtClean="0">
              <a:latin typeface="Times New Roman" pitchFamily="18" charset="0"/>
            </a:endParaRPr>
          </a:p>
          <a:p>
            <a:endParaRPr lang="hu-HU" dirty="0" smtClean="0"/>
          </a:p>
        </p:txBody>
      </p:sp>
      <p:pic>
        <p:nvPicPr>
          <p:cNvPr id="107526" name="Picture 6" descr="MCj04247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797425"/>
            <a:ext cx="10810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MCj04247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10810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8" descr="MCj04247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10810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5148064" y="1412776"/>
            <a:ext cx="18002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4932040" y="1412776"/>
            <a:ext cx="18002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0" name="Picture 7" descr="MCj04247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140968"/>
            <a:ext cx="10810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</a:rPr>
              <a:t>Engedélyezést megelőző  egyeztetés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adott készítmény besorolható-e a termésnövelő anyagok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közé, (lásd határesetek)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termék alapanyagainak és felhasználási céljának megfelelően előírt vizsgálatok meghatározása, ugyanis a vizsgálatok egy részét kötelező elvégezni, de vannak olyan vizsgálatok is, amelyek a termék előállításhoz felhasznált alapanyagoktól függően válnak szükségessé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</a:rPr>
              <a:t>	</a:t>
            </a:r>
            <a:endParaRPr lang="hu-HU" sz="3600" dirty="0" smtClean="0">
              <a:latin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</a:endParaRPr>
          </a:p>
          <a:p>
            <a:endParaRPr lang="hu-HU" sz="2000" dirty="0" smtClean="0">
              <a:latin typeface="Times New Roman" pitchFamily="18" charset="0"/>
            </a:endParaRPr>
          </a:p>
          <a:p>
            <a:endParaRPr lang="hu-HU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1733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</a:rPr>
              <a:t>Engedélyezést megelőző  egyeztetés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400" dirty="0" smtClean="0">
                <a:latin typeface="Times New Roman" pitchFamily="18" charset="0"/>
              </a:rPr>
              <a:t>ott </a:t>
            </a:r>
            <a:r>
              <a:rPr lang="hu-HU" sz="2400" dirty="0" smtClean="0">
                <a:latin typeface="Times New Roman" pitchFamily="18" charset="0"/>
              </a:rPr>
              <a:t>ahol több terméktípus kombinálódik, valamennyi terméktípusra előírt analíziseket és kísérleteket el kell végeztetni,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kérelmezőnek milyen előzetes vizsgálatok állnak már rendelkezésére, és azok a vizsgálatok mennyiben fogadhatók el fenti előírásoknak megfelelően a magyarországi engedélyezésében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2400" dirty="0" smtClean="0">
                <a:latin typeface="Times New Roman" pitchFamily="18" charset="0"/>
              </a:rPr>
              <a:t>amennyiben a terméket az Európai Unió valamely tagállamában vagy Törökországban állítottak elő, illetve hoztak forgalomba, vagy az </a:t>
            </a:r>
            <a:r>
              <a:rPr lang="hu-HU" sz="2400" dirty="0" err="1" smtClean="0">
                <a:latin typeface="Times New Roman" pitchFamily="18" charset="0"/>
              </a:rPr>
              <a:t>EGT-megállapodásban</a:t>
            </a:r>
            <a:r>
              <a:rPr lang="hu-HU" sz="2400" dirty="0" smtClean="0">
                <a:latin typeface="Times New Roman" pitchFamily="18" charset="0"/>
              </a:rPr>
              <a:t> részes valamely EFTA-államban államban állítottak elő, az ott irányadó előírásoknak megfelelően, az engedélyezési eljárásban lehetőség van az áruk kölcsönös elismerésének alkalmazására, </a:t>
            </a:r>
          </a:p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</a:endParaRPr>
          </a:p>
          <a:p>
            <a:endParaRPr lang="hu-HU" sz="2000" dirty="0" smtClean="0">
              <a:latin typeface="Times New Roman" pitchFamily="18" charset="0"/>
            </a:endParaRPr>
          </a:p>
          <a:p>
            <a:endParaRPr lang="hu-H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ím 2"/>
          <p:cNvSpPr>
            <a:spLocks noGrp="1"/>
          </p:cNvSpPr>
          <p:nvPr>
            <p:ph type="title" idx="4294967295"/>
          </p:nvPr>
        </p:nvSpPr>
        <p:spPr>
          <a:xfrm>
            <a:off x="395537" y="405160"/>
            <a:ext cx="8291264" cy="863600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</a:rPr>
              <a:t>Engedélyezést megelőző vizsgálatok</a:t>
            </a:r>
          </a:p>
        </p:txBody>
      </p:sp>
      <p:sp>
        <p:nvSpPr>
          <p:cNvPr id="18436" name="Tartalom helye 3"/>
          <p:cNvSpPr>
            <a:spLocks noGrp="1"/>
          </p:cNvSpPr>
          <p:nvPr>
            <p:ph idx="4294967295"/>
          </p:nvPr>
        </p:nvSpPr>
        <p:spPr>
          <a:xfrm>
            <a:off x="357188" y="1268760"/>
            <a:ext cx="8229600" cy="5039965"/>
          </a:xfrm>
        </p:spPr>
        <p:txBody>
          <a:bodyPr/>
          <a:lstStyle/>
          <a:p>
            <a:pPr marL="360363" indent="-360363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itchFamily="18" charset="0"/>
              </a:rPr>
              <a:t>Fizikai, kémiai vizsgálat 3 x 1 kg vagy liter mintából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itchFamily="18" charset="0"/>
              </a:rPr>
              <a:t>Toxikus elemek vizsgálata 3 x 1 kg vagy liter mintából.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itchFamily="18" charset="0"/>
              </a:rPr>
              <a:t>Szerves szennyezők vizsgálata 3 x 1 kg vagy liter mintából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 err="1" smtClean="0">
                <a:latin typeface="Times New Roman" pitchFamily="18" charset="0"/>
              </a:rPr>
              <a:t>Csírázásgátló</a:t>
            </a:r>
            <a:r>
              <a:rPr lang="hu-HU" sz="2400" dirty="0" smtClean="0">
                <a:latin typeface="Times New Roman" pitchFamily="18" charset="0"/>
              </a:rPr>
              <a:t> és gyomosító hatás, valamint növénypatogén kórokozóktól és kártevőktől való mentesség vizsgálata 4 x 3 kg mintából.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itchFamily="18" charset="0"/>
              </a:rPr>
              <a:t>Biológiai hatás vizsgálata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itchFamily="18" charset="0"/>
              </a:rPr>
              <a:t>Higiénés mikrobiológiai vizsgálat 3 x 0,5 kg vagy liter mintából</a:t>
            </a:r>
          </a:p>
          <a:p>
            <a:pPr marL="360363" indent="-360363" algn="just">
              <a:spcBef>
                <a:spcPts val="0"/>
              </a:spcBef>
              <a:spcAft>
                <a:spcPts val="0"/>
              </a:spcAft>
            </a:pPr>
            <a:r>
              <a:rPr lang="hu-HU" sz="2400" dirty="0" smtClean="0">
                <a:latin typeface="Times New Roman" pitchFamily="18" charset="0"/>
              </a:rPr>
              <a:t>A termék előállításhoz felhasznált </a:t>
            </a:r>
            <a:r>
              <a:rPr lang="hu-HU" sz="2400" dirty="0" smtClean="0">
                <a:latin typeface="Times New Roman" pitchFamily="18" charset="0"/>
              </a:rPr>
              <a:t>alapanyagok</a:t>
            </a:r>
          </a:p>
          <a:p>
            <a:pPr marL="360363" indent="-36036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 smtClean="0">
                <a:latin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</a:rPr>
              <a:t>minőségétől </a:t>
            </a:r>
            <a:r>
              <a:rPr lang="hu-HU" sz="2400" dirty="0" smtClean="0">
                <a:latin typeface="Times New Roman" pitchFamily="18" charset="0"/>
              </a:rPr>
              <a:t>függően elrendelhető további </a:t>
            </a:r>
            <a:r>
              <a:rPr lang="hu-HU" sz="2400" dirty="0" smtClean="0">
                <a:latin typeface="Times New Roman" pitchFamily="18" charset="0"/>
              </a:rPr>
              <a:t>vizsgálatok </a:t>
            </a:r>
            <a:endParaRPr lang="hu-HU" sz="2400" dirty="0" smtClean="0">
              <a:latin typeface="Times New Roman" pitchFamily="18" charset="0"/>
            </a:endParaRPr>
          </a:p>
          <a:p>
            <a:pPr marL="609600" indent="-60960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hu-HU" sz="2400" dirty="0" smtClean="0">
              <a:latin typeface="Times New Roman" pitchFamily="18" charset="0"/>
            </a:endParaRPr>
          </a:p>
          <a:p>
            <a:pPr marL="609600" indent="-609600"/>
            <a:endParaRPr lang="hu-HU" sz="2400" dirty="0" smtClean="0">
              <a:latin typeface="Times New Roman" pitchFamily="18" charset="0"/>
            </a:endParaRPr>
          </a:p>
        </p:txBody>
      </p:sp>
      <p:pic>
        <p:nvPicPr>
          <p:cNvPr id="5" name="Picture 9" descr="MC9002808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2" y="1772817"/>
            <a:ext cx="863476" cy="9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013176"/>
            <a:ext cx="12523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Laboratóriumi vizsgálatok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360363" indent="-360363" algn="just">
              <a:spcBef>
                <a:spcPts val="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növénykondicionáló készítmények, pl. egy</a:t>
            </a:r>
          </a:p>
          <a:p>
            <a:pPr marL="360363" indent="-360363" algn="just"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növénykivonat hatóanyag tartalma sokszor nem</a:t>
            </a:r>
          </a:p>
          <a:p>
            <a:pPr marL="360363" indent="-360363" algn="just"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pontosan definiálható, így itt a fizikai paraméterek,  esetlegesen a tápelem tartalom vizsgálata szükséges.</a:t>
            </a:r>
          </a:p>
          <a:p>
            <a:pPr marL="360363" indent="-360363" algn="just">
              <a:spcBef>
                <a:spcPts val="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talajkondicionáló anyagoknál a fizikai paramétereken kívül </a:t>
            </a:r>
          </a:p>
          <a:p>
            <a:pPr marL="360363" indent="-360363" algn="just"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pl. a vízmegkötő képességet szükséges vizsgálni.</a:t>
            </a:r>
          </a:p>
          <a:p>
            <a:pPr marL="360363" indent="-360363" algn="just">
              <a:spcBef>
                <a:spcPts val="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toxikus elemek vizsgálata minden esetben kötelező.</a:t>
            </a:r>
          </a:p>
          <a:p>
            <a:pPr marL="360363" indent="-360363" algn="just">
              <a:spcBef>
                <a:spcPts val="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 humánpatogén károsítók  vizsgálata csak a szerves alapanyagokat tartalmazó termékek</a:t>
            </a:r>
          </a:p>
          <a:p>
            <a:pPr marL="360363" indent="-360363" algn="just"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esetében előírás.</a:t>
            </a:r>
          </a:p>
          <a:p>
            <a:pPr marL="360363" indent="-360363" algn="just">
              <a:spcBef>
                <a:spcPts val="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Szerves szennyezőket csak a hulladékot</a:t>
            </a:r>
          </a:p>
          <a:p>
            <a:pPr marL="360363" indent="-360363" algn="just"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is tartalmazó termékek esetében kell </a:t>
            </a:r>
          </a:p>
          <a:p>
            <a:pPr marL="360363" indent="-360363" algn="just"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vizsgáltatni.</a:t>
            </a:r>
          </a:p>
          <a:p>
            <a:pPr marL="360363" indent="-360363" algn="just">
              <a:spcBef>
                <a:spcPts val="0"/>
              </a:spcBef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spcBef>
                <a:spcPts val="0"/>
              </a:spcBef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spcBef>
                <a:spcPts val="0"/>
              </a:spcBef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spcBef>
                <a:spcPts val="0"/>
              </a:spcBef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0"/>
              </a:spcBef>
              <a:buFont typeface="Arial" charset="0"/>
              <a:buNone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149080"/>
            <a:ext cx="230505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Biológiai hatékonyságot igazoló vizsgálatok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b="1" dirty="0" smtClean="0">
                <a:latin typeface="Times New Roman" pitchFamily="18" charset="0"/>
              </a:rPr>
              <a:t>Talajkondicionáló készítmények </a:t>
            </a:r>
            <a:r>
              <a:rPr lang="hu-HU" sz="2000" dirty="0" smtClean="0">
                <a:latin typeface="Times New Roman" pitchFamily="18" charset="0"/>
              </a:rPr>
              <a:t>esetében talajtípusonként </a:t>
            </a:r>
          </a:p>
          <a:p>
            <a:pPr marL="0" indent="0" algn="just">
              <a:buNone/>
            </a:pPr>
            <a:r>
              <a:rPr lang="hu-HU" sz="2000" dirty="0" smtClean="0">
                <a:latin typeface="Times New Roman" pitchFamily="18" charset="0"/>
              </a:rPr>
              <a:t>legalább 2-4 szabadföldön vagy </a:t>
            </a:r>
            <a:r>
              <a:rPr lang="hu-HU" sz="2000" dirty="0" err="1" smtClean="0">
                <a:latin typeface="Times New Roman" pitchFamily="18" charset="0"/>
              </a:rPr>
              <a:t>tenyészedényben</a:t>
            </a:r>
            <a:r>
              <a:rPr lang="hu-HU" sz="2000" dirty="0" smtClean="0">
                <a:latin typeface="Times New Roman" pitchFamily="18" charset="0"/>
              </a:rPr>
              <a:t> végzett vizsgálat szükséges </a:t>
            </a:r>
          </a:p>
          <a:p>
            <a:pPr marL="0" indent="0" algn="just">
              <a:buNone/>
            </a:pPr>
            <a:endParaRPr lang="hu-HU" sz="2000" b="1" dirty="0" smtClean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hu-HU" sz="2000" b="1" dirty="0" smtClean="0">
                <a:latin typeface="Times New Roman" pitchFamily="18" charset="0"/>
              </a:rPr>
              <a:t>Növénykondicionáló készítmények esetében  </a:t>
            </a:r>
            <a:r>
              <a:rPr lang="hu-HU" sz="2000" dirty="0" smtClean="0">
                <a:latin typeface="Times New Roman" pitchFamily="18" charset="0"/>
              </a:rPr>
              <a:t>külön jogszabályban </a:t>
            </a:r>
            <a:r>
              <a:rPr lang="hu-HU" sz="2000" dirty="0" err="1" smtClean="0">
                <a:latin typeface="Times New Roman" pitchFamily="18" charset="0"/>
              </a:rPr>
              <a:t>meghatá-rozott</a:t>
            </a:r>
            <a:r>
              <a:rPr lang="hu-HU" sz="2000" dirty="0" smtClean="0">
                <a:latin typeface="Times New Roman" pitchFamily="18" charset="0"/>
              </a:rPr>
              <a:t> kultúracsoportonként 3-6 szabadföldi vagy zárt termesztő berendezésben végzett vizsgálat szükséges, de a szabadföldi vizsgálatok a nem </a:t>
            </a:r>
            <a:r>
              <a:rPr lang="hu-HU" sz="2000" dirty="0" err="1" smtClean="0">
                <a:latin typeface="Times New Roman" pitchFamily="18" charset="0"/>
              </a:rPr>
              <a:t>növényspecifi-kus</a:t>
            </a:r>
            <a:r>
              <a:rPr lang="hu-HU" sz="2000" dirty="0" smtClean="0">
                <a:latin typeface="Times New Roman" pitchFamily="18" charset="0"/>
              </a:rPr>
              <a:t> készítmények esetében </a:t>
            </a:r>
            <a:r>
              <a:rPr lang="hu-HU" sz="2000" dirty="0" err="1" smtClean="0">
                <a:latin typeface="Times New Roman" pitchFamily="18" charset="0"/>
              </a:rPr>
              <a:t>tenyészedényes</a:t>
            </a:r>
            <a:r>
              <a:rPr lang="hu-HU" sz="2000" dirty="0" smtClean="0">
                <a:latin typeface="Times New Roman" pitchFamily="18" charset="0"/>
              </a:rPr>
              <a:t> vizsgálatokkal,  a kultúracsoporton-ként végzett vizsgálatok művelési áganként végzett vizsgálatokkal helyettesíthetők. </a:t>
            </a:r>
          </a:p>
          <a:p>
            <a:pPr marL="13716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</a:rPr>
              <a:t>szántóföld,</a:t>
            </a:r>
          </a:p>
          <a:p>
            <a:pPr marL="13716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</a:rPr>
              <a:t>zöldség,</a:t>
            </a:r>
          </a:p>
          <a:p>
            <a:pPr marL="13716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</a:rPr>
              <a:t>gyümölcs, szőlő,		</a:t>
            </a:r>
          </a:p>
          <a:p>
            <a:pPr marL="13716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</a:rPr>
              <a:t>dísznövény,</a:t>
            </a:r>
          </a:p>
          <a:p>
            <a:pPr marL="13716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</a:rPr>
              <a:t>erdő, közterület,</a:t>
            </a:r>
          </a:p>
          <a:p>
            <a:pPr marL="13716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</a:rPr>
              <a:t>egyéb.</a:t>
            </a:r>
          </a:p>
          <a:p>
            <a:endParaRPr lang="hu-H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2524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Ki végezheti a vizsgálatokat?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u-HU" sz="2000" b="1" dirty="0" smtClean="0">
                <a:latin typeface="Times New Roman" pitchFamily="18" charset="0"/>
              </a:rPr>
              <a:t>Laboratóriumi vizsgálatok: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latin typeface="Times New Roman" pitchFamily="18" charset="0"/>
              </a:rPr>
              <a:t>Adott vizsgálatokra </a:t>
            </a:r>
            <a:r>
              <a:rPr lang="hu-HU" sz="2000" b="1" dirty="0" smtClean="0">
                <a:latin typeface="Times New Roman" pitchFamily="18" charset="0"/>
              </a:rPr>
              <a:t>akkreditált</a:t>
            </a:r>
            <a:r>
              <a:rPr lang="hu-HU" sz="2000" dirty="0" smtClean="0">
                <a:latin typeface="Times New Roman" pitchFamily="18" charset="0"/>
              </a:rPr>
              <a:t> magyarországi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smtClean="0">
                <a:latin typeface="Times New Roman" pitchFamily="18" charset="0"/>
              </a:rPr>
              <a:t>	 vagy EGT megállapodásban  részes állam laboratóriumai. </a:t>
            </a:r>
          </a:p>
          <a:p>
            <a:pPr marL="269875" lvl="1" indent="-269875" algn="just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 smtClean="0">
              <a:latin typeface="Times New Roman" pitchFamily="18" charset="0"/>
            </a:endParaRPr>
          </a:p>
          <a:p>
            <a:pPr marL="269875" lvl="1" indent="-26987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hu-HU" sz="2000" b="1" dirty="0" smtClean="0">
                <a:latin typeface="Times New Roman" pitchFamily="18" charset="0"/>
              </a:rPr>
              <a:t>Biológiai hatékonyságot igazoló vizsgálatok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hu-HU" sz="2000" dirty="0" smtClean="0">
              <a:latin typeface="Times New Roman" pitchFamily="18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latin typeface="Times New Roman" pitchFamily="18" charset="0"/>
              </a:rPr>
              <a:t>Helyes Kísérleti Gyakorlatról szóló, az EPPO által kiadott </a:t>
            </a:r>
            <a:r>
              <a:rPr lang="hu-HU" sz="2000" b="1" dirty="0" smtClean="0">
                <a:latin typeface="Times New Roman" pitchFamily="18" charset="0"/>
              </a:rPr>
              <a:t>módszertan</a:t>
            </a:r>
            <a:r>
              <a:rPr lang="hu-HU" sz="2000" dirty="0" smtClean="0">
                <a:latin typeface="Times New Roman" pitchFamily="18" charset="0"/>
              </a:rPr>
              <a:t> betartásával.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latin typeface="Times New Roman" pitchFamily="18" charset="0"/>
              </a:rPr>
              <a:t>az </a:t>
            </a:r>
            <a:r>
              <a:rPr lang="hu-HU" sz="2000" b="1" dirty="0" smtClean="0">
                <a:latin typeface="Times New Roman" pitchFamily="18" charset="0"/>
              </a:rPr>
              <a:t>engedélyező hatóság vagy EGT megállapodásban részes állam hatósága, vagy e szakterületre akkreditált szervezet</a:t>
            </a:r>
            <a:r>
              <a:rPr lang="hu-HU" sz="2000" dirty="0" smtClean="0">
                <a:latin typeface="Times New Roman" pitchFamily="18" charset="0"/>
              </a:rPr>
              <a:t> (GEP).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latin typeface="Times New Roman" pitchFamily="18" charset="0"/>
              </a:rPr>
              <a:t>Más EGT megállapodásban részes államban végzett vizsgálatok közül azok fogadhatók el, amelyeket a magyarországi vagy a készítmény alkalmazása szempontjából magyarországihoz hasonlónak tekinthető </a:t>
            </a:r>
            <a:r>
              <a:rPr lang="hu-HU" sz="2000" dirty="0" err="1" smtClean="0">
                <a:latin typeface="Times New Roman" pitchFamily="18" charset="0"/>
              </a:rPr>
              <a:t>agroökológiai</a:t>
            </a:r>
            <a:r>
              <a:rPr lang="hu-HU" sz="2000" dirty="0" smtClean="0">
                <a:latin typeface="Times New Roman" pitchFamily="18" charset="0"/>
              </a:rPr>
              <a:t> (éghajlati, mezőgazdasági, környezeti és talaj) és növény-egészségügyi viszonyok mellett végeztek.</a:t>
            </a:r>
            <a:endParaRPr lang="hu-H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Engedélyezési eljárás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633413" lvl="1" indent="-454025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</a:rPr>
              <a:t>Engedélyező hatóság: NÉBIH</a:t>
            </a:r>
          </a:p>
          <a:p>
            <a:pPr marL="633413" lvl="1" indent="-454025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</a:rPr>
              <a:t>Kérelemre indul</a:t>
            </a:r>
          </a:p>
          <a:p>
            <a:pPr marL="1435100" lvl="2" indent="-425450" algn="just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</a:rPr>
              <a:t>R. 1. melléklete szerinti engedélykérelem </a:t>
            </a:r>
          </a:p>
          <a:p>
            <a:pPr marL="1435100" lvl="2" indent="-425450" algn="just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</a:rPr>
              <a:t>Vizsgálati jelentések</a:t>
            </a:r>
          </a:p>
          <a:p>
            <a:pPr marL="633413" lvl="1" indent="-454025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</a:rPr>
              <a:t>Engedélyezési eljárási díj	</a:t>
            </a:r>
          </a:p>
          <a:p>
            <a:pPr marL="633413" lvl="1" indent="-454025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</a:rPr>
              <a:t>Értékelés maximum 6 hónap</a:t>
            </a:r>
          </a:p>
          <a:p>
            <a:pPr marL="633413" lvl="1" indent="-454025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</a:rPr>
              <a:t>Engedély érvényessége 10 év</a:t>
            </a:r>
          </a:p>
          <a:p>
            <a:pPr marL="633413" lvl="1" indent="-454025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</a:rPr>
              <a:t>Kérelmező lehet</a:t>
            </a:r>
          </a:p>
          <a:p>
            <a:pPr marL="1435100" lvl="2" indent="-425450" algn="just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</a:rPr>
              <a:t>a gyártó</a:t>
            </a:r>
          </a:p>
          <a:p>
            <a:pPr marL="1435100" lvl="2" indent="-425450" algn="just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</a:rPr>
              <a:t>a gyártó hozzájárulása alapján bármely természetes vagy jogi személy, vagy jogi személyiséggel nem rendelkező gazdálkodó szervezet</a:t>
            </a:r>
          </a:p>
          <a:p>
            <a:endParaRPr lang="hu-H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algn="l"/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Növény- és talajkondicionáló készítmények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helyük a termésnövelő anyagok között</a:t>
            </a: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fogalom  meghatározások</a:t>
            </a: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hatóanyag típusaik,  hatásmechanizmusuk</a:t>
            </a: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határesetek</a:t>
            </a: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forgalomba hozataluk hazai engedélyezése</a:t>
            </a: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uniós fejlemények </a:t>
            </a:r>
          </a:p>
          <a:p>
            <a:pPr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</a:rPr>
              <a:t>Az engedély megadásának feltétele:</a:t>
            </a:r>
            <a:br>
              <a:rPr lang="hu-HU" sz="2800" b="1" dirty="0" smtClean="0">
                <a:latin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</a:rPr>
              <a:t>értékelés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/>
          <a:lstStyle/>
          <a:p>
            <a:pPr marL="266700" indent="-266700" algn="just">
              <a:buNone/>
            </a:pPr>
            <a:r>
              <a:rPr lang="hu-HU" sz="2200" dirty="0" smtClean="0">
                <a:latin typeface="Times New Roman" pitchFamily="18" charset="0"/>
              </a:rPr>
              <a:t>A készítmények a dokumentáció értékelése során megfelel:</a:t>
            </a:r>
          </a:p>
          <a:p>
            <a:pPr marL="266700" indent="-26670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</a:rPr>
              <a:t>a kérelemben megjelölt felhasználási célnak, </a:t>
            </a:r>
          </a:p>
          <a:p>
            <a:pPr marL="915988" lvl="1" algn="just">
              <a:buFont typeface="Wingdings" pitchFamily="2" charset="2"/>
              <a:buChar char="Ø"/>
            </a:pPr>
            <a:r>
              <a:rPr lang="hu-HU" sz="2200" dirty="0" smtClean="0">
                <a:latin typeface="Times New Roman" pitchFamily="18" charset="0"/>
              </a:rPr>
              <a:t>biológiai hatás vizsgálata		</a:t>
            </a:r>
          </a:p>
          <a:p>
            <a:pPr marL="915988" lvl="1" algn="just">
              <a:buFont typeface="Wingdings" pitchFamily="2" charset="2"/>
              <a:buChar char="Ø"/>
            </a:pPr>
            <a:r>
              <a:rPr lang="hu-HU" sz="2200" dirty="0" smtClean="0">
                <a:latin typeface="Times New Roman" pitchFamily="18" charset="0"/>
              </a:rPr>
              <a:t>hatóanyag tartalom vizsgálata</a:t>
            </a:r>
          </a:p>
          <a:p>
            <a:pPr marL="266700" indent="-2667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</a:rPr>
              <a:t>előírásszerű, szakszerű alkalmazás során sem okoz kedvezőtlen mellékhatást a növényre, a talajra, az ember és az állat egészségére, és ne jelentsenek megengedhetetlen veszélyt a környezetre és a természetre,</a:t>
            </a:r>
          </a:p>
          <a:p>
            <a:pPr marL="915988" lvl="1" algn="just">
              <a:buFont typeface="Wingdings" pitchFamily="2" charset="2"/>
              <a:buChar char="Ø"/>
            </a:pPr>
            <a:r>
              <a:rPr lang="hu-HU" sz="2200" dirty="0" err="1" smtClean="0">
                <a:latin typeface="Times New Roman" pitchFamily="18" charset="0"/>
              </a:rPr>
              <a:t>fitotoxikus</a:t>
            </a:r>
            <a:r>
              <a:rPr lang="hu-HU" sz="2200" dirty="0" smtClean="0">
                <a:latin typeface="Times New Roman" pitchFamily="18" charset="0"/>
              </a:rPr>
              <a:t> hatás vizsgálata</a:t>
            </a:r>
          </a:p>
          <a:p>
            <a:pPr marL="915988" lvl="1" algn="just">
              <a:buFont typeface="Wingdings" pitchFamily="2" charset="2"/>
              <a:buChar char="Ø"/>
            </a:pPr>
            <a:r>
              <a:rPr lang="hu-HU" sz="2200" dirty="0" smtClean="0">
                <a:latin typeface="Times New Roman" pitchFamily="18" charset="0"/>
              </a:rPr>
              <a:t>szerves szennyezők vizsgálata</a:t>
            </a:r>
          </a:p>
          <a:p>
            <a:pPr marL="915988" lvl="1" algn="just">
              <a:buFont typeface="Wingdings" pitchFamily="2" charset="2"/>
              <a:buChar char="Ø"/>
            </a:pPr>
            <a:r>
              <a:rPr lang="hu-HU" sz="2200" dirty="0" smtClean="0">
                <a:latin typeface="Times New Roman" pitchFamily="18" charset="0"/>
              </a:rPr>
              <a:t>higiénés mikrobiológiai vizsgálat	</a:t>
            </a:r>
          </a:p>
          <a:p>
            <a:pPr marL="915988" lvl="1" algn="just">
              <a:buFont typeface="Wingdings" pitchFamily="2" charset="2"/>
              <a:buChar char="Ø"/>
            </a:pPr>
            <a:r>
              <a:rPr lang="hu-HU" sz="2200" dirty="0" smtClean="0">
                <a:latin typeface="Times New Roman" pitchFamily="18" charset="0"/>
              </a:rPr>
              <a:t>toxikus elemek vizsgálata</a:t>
            </a:r>
          </a:p>
          <a:p>
            <a:pPr marL="266700" indent="-266700">
              <a:buFont typeface="Wingdings" pitchFamily="2" charset="2"/>
              <a:buChar char="Ø"/>
            </a:pPr>
            <a:endParaRPr lang="hu-HU" sz="2400" dirty="0" smtClean="0">
              <a:latin typeface="Times New Roman" pitchFamily="18" charset="0"/>
            </a:endParaRPr>
          </a:p>
          <a:p>
            <a:endParaRPr lang="hu-HU" dirty="0"/>
          </a:p>
        </p:txBody>
      </p:sp>
      <p:pic>
        <p:nvPicPr>
          <p:cNvPr id="4" name="Picture 6" descr="dglxasse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149080"/>
            <a:ext cx="1803605" cy="199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2800" b="1" dirty="0" smtClean="0">
                <a:latin typeface="Times New Roman" pitchFamily="18" charset="0"/>
              </a:rPr>
              <a:t>Áruk kölcsönös elismerésének különös</a:t>
            </a:r>
            <a:br>
              <a:rPr lang="hu-HU" sz="2800" b="1" dirty="0" smtClean="0">
                <a:latin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</a:rPr>
              <a:t>szabályai</a:t>
            </a:r>
            <a:endParaRPr lang="hu-HU" sz="2800" b="1" dirty="0" smtClean="0"/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</a:rPr>
              <a:t>A 36/2006. FVM rendelet a 2009. VII. törvény és a 764/2008/EK rendelet hatálya alatt van</a:t>
            </a:r>
          </a:p>
          <a:p>
            <a:pPr algn="just"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</a:rPr>
              <a:t>DE</a:t>
            </a:r>
          </a:p>
          <a:p>
            <a:pPr algn="just">
              <a:buFont typeface="Arial" pitchFamily="34" charset="0"/>
              <a:buNone/>
            </a:pPr>
            <a:endParaRPr lang="hu-HU" sz="2400" b="1" dirty="0" smtClean="0">
              <a:latin typeface="Times New Roman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</a:rPr>
              <a:t>Védelem egyenértékűség vizsgálata lehetséges</a:t>
            </a:r>
          </a:p>
          <a:p>
            <a:pPr algn="just"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</a:rPr>
              <a:t>	(EK Szerződés 28. 29. 30. cikkek)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</a:rPr>
              <a:t>Emberi egészség és élet védelme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</a:rPr>
              <a:t>Állatok és növények egészségének és életének védelme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</a:rPr>
              <a:t>Környezet védelme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</a:rPr>
              <a:t>Fogyasztó védelme</a:t>
            </a:r>
          </a:p>
          <a:p>
            <a:pPr eaLnBrk="1" hangingPunct="1">
              <a:lnSpc>
                <a:spcPts val="2500"/>
              </a:lnSpc>
            </a:pPr>
            <a:endParaRPr lang="hu-HU" sz="20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852936"/>
            <a:ext cx="1166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2800" b="1" dirty="0" smtClean="0">
                <a:latin typeface="Times New Roman" pitchFamily="18" charset="0"/>
              </a:rPr>
              <a:t>Lehetőségek a védelem </a:t>
            </a:r>
            <a:br>
              <a:rPr lang="hu-HU" sz="2800" b="1" dirty="0" smtClean="0">
                <a:latin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</a:rPr>
              <a:t>egyenértékűség vizsgálata során</a:t>
            </a:r>
            <a:endParaRPr lang="hu-HU" sz="2800" b="1" dirty="0" smtClean="0"/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Hatóanyag tartalom, egyéb technikai jellegű előírások</a:t>
            </a:r>
          </a:p>
          <a:p>
            <a:pPr algn="ctr"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NEM</a:t>
            </a:r>
          </a:p>
          <a:p>
            <a:pPr algn="ctr">
              <a:buFont typeface="Arial" pitchFamily="34" charset="0"/>
              <a:buNone/>
            </a:pP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Higiénés mikrobiológiai vizsgálat (ember, állat)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Csírázásgátló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és gyomosító hatás vizsgálata (növény)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Toxikus elem vizsgálat (ember, állat, növény, környezet)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Szerves szennyezők vizsgálata (ember, állat, növény, környezet)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Biológiai hatékonyság vizsgálata (fogyasztó)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</a:pPr>
            <a:endParaRPr lang="hu-HU" sz="2000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2800" b="1" dirty="0" smtClean="0">
                <a:latin typeface="Times New Roman" pitchFamily="18" charset="0"/>
              </a:rPr>
              <a:t>Eljárási gyakorlat  a védelem </a:t>
            </a:r>
            <a:br>
              <a:rPr lang="hu-HU" sz="2800" b="1" dirty="0" smtClean="0">
                <a:latin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</a:rPr>
              <a:t>egyenértékűség  vizsgálata során</a:t>
            </a:r>
            <a:endParaRPr lang="hu-HU" sz="2800" b="1" dirty="0" smtClean="0"/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400" b="1" dirty="0" smtClean="0">
                <a:latin typeface="Times New Roman" pitchFamily="18" charset="0"/>
              </a:rPr>
              <a:t>Adott tagállam vonatkozó jogszabálya + „határozat” magyar nyelven</a:t>
            </a:r>
          </a:p>
          <a:p>
            <a:pPr lvl="1" algn="just"/>
            <a:r>
              <a:rPr lang="hu-HU" sz="2400" b="1" dirty="0" smtClean="0">
                <a:latin typeface="Times New Roman" pitchFamily="18" charset="0"/>
              </a:rPr>
              <a:t>A jogszabály egyenértékűségének vizsgálata az előzőek szerint</a:t>
            </a:r>
          </a:p>
          <a:p>
            <a:pPr algn="just">
              <a:spcBef>
                <a:spcPts val="1200"/>
              </a:spcBef>
            </a:pPr>
            <a:r>
              <a:rPr lang="hu-HU" sz="2400" b="1" dirty="0" smtClean="0">
                <a:latin typeface="Times New Roman" pitchFamily="18" charset="0"/>
              </a:rPr>
              <a:t>Adott tagállam vonatkozó jogszabálya, de nincs határozat</a:t>
            </a:r>
          </a:p>
          <a:p>
            <a:pPr lvl="1" algn="just">
              <a:spcBef>
                <a:spcPct val="0"/>
              </a:spcBef>
              <a:spcAft>
                <a:spcPts val="1200"/>
              </a:spcAft>
            </a:pPr>
            <a:r>
              <a:rPr lang="hu-HU" sz="2400" b="1" dirty="0" smtClean="0">
                <a:latin typeface="Times New Roman" pitchFamily="18" charset="0"/>
              </a:rPr>
              <a:t>Vizsgálatok – akkreditált laboratóriumok</a:t>
            </a:r>
          </a:p>
          <a:p>
            <a:pPr algn="just"/>
            <a:r>
              <a:rPr lang="hu-HU" sz="2400" b="1" dirty="0" smtClean="0">
                <a:latin typeface="Times New Roman" pitchFamily="18" charset="0"/>
              </a:rPr>
              <a:t>Nincs jogszabály az adott tagállamban és nincs „határozat” sem</a:t>
            </a:r>
          </a:p>
          <a:p>
            <a:pPr lvl="1" algn="just"/>
            <a:r>
              <a:rPr lang="hu-HU" sz="2400" b="1" dirty="0" smtClean="0">
                <a:latin typeface="Times New Roman" pitchFamily="18" charset="0"/>
              </a:rPr>
              <a:t>Vizsgálatok – akkreditált laboratóriumok</a:t>
            </a:r>
          </a:p>
          <a:p>
            <a:endParaRPr lang="hu-HU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ts val="2500"/>
              </a:lnSpc>
            </a:pPr>
            <a:endParaRPr lang="hu-HU" sz="2000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Uniós fejlemények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áruk kölcsönös elismerése, bár  EU rendeleti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szintre emelkedett/szigorodott a szabályozása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nem működik kielégítően</a:t>
            </a:r>
          </a:p>
          <a:p>
            <a:pPr>
              <a:spcBef>
                <a:spcPts val="0"/>
              </a:spcBef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Bizottság a nem harmonizált területek jogi szabályozására  4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ad-hoc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munkacsoportot hozott létre az alábbi terméktípusok szabályozásának vonatkozásában: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trágyaféleségek (szerves, szervetlen)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meszező anyagok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talajjavító anyagok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termesztő közegek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biostimulánsok</a:t>
            </a: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Munkacsoportok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360363" indent="-360363">
              <a:spcBef>
                <a:spcPts val="0"/>
              </a:spcBef>
              <a:buAutoNum type="arabicPeriod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munkacsoport: a szabályozás általános kereteinek </a:t>
            </a:r>
          </a:p>
          <a:p>
            <a:pPr marL="360363" indent="-360363"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kidolgozása, az egyes trágya-féleségek kategóriáinak meghatározása és definiálása, a biztonsági követelmények megfogalmazása,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2.  munkacsoport: minimális tápelem tartalom, termék összetétel, agronómiai hatékonyság követelményének meghatározása, adalékanyagokkal kapcsolatos követelmények kialakítása,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3.  munkacsoport: szennyező anyagokkal, kockázatokkal kapcsolatos követelmények megállapítása, határértékek, vizsgálati módszerek kidolgozása,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4.  munkacsoport: címkézéssel, ellenőrzéssel kapcsolatos követelmények megfogalmazása.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Biostimuláns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harmonizáció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251520" y="692696"/>
            <a:ext cx="8208963" cy="543346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legösszetettebb termékcsoport,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harmonizációjuk igen nehéz,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még a definícióban sincs egyezség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EBIC  (European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Biostimulant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Industry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Consortium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) – javaslata a fogalom meghatározására</a:t>
            </a:r>
          </a:p>
          <a:p>
            <a:pPr algn="just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biostimulánsok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- tápanyagtartalmukra való tekintet nélkül - olyan  anyagokat, vegyületeket és/vagy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mikroorganizmuso-kat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tartalmaznak, amelyek a növények és 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rizoszféra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kezelésével elősegítik a növények fejlődését, javítják a kondíciójukat, növelik a termés mennyiségét és minőségét, és az életfolyamatok serkentésén keresztül fokozzák az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abiotikus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stressztűrést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algn="l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Élelmiszerlánc és Állategészségügyi Állandó Bizottság,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Növényvédőszer-engedélyezési Jogszabályalkotó Szekció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2012. november 19-20-i üléséről készült jelentésből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Bizottság termésnövelőkkel foglalkozó képviselője beszámolt a növényi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biostimulánsok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szabályozásáról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Tervezik, hogy bizottsági szinten már 2013-ban elfogadják a jogszabály tervezetet, majd kb. 2 év szükséges a parlamenti és tanácsi jóváhagyáshoz.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termésnövelőkkel kapcsolatos rendelkezés megújításával kapcsolatosan módosítják a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1107/2009/EK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rendeletben a növényvédő szerek fogalmát.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Januári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ülésen részletesebb tárgyalás lesz ezzel kapcsolatosan, ezért kérik, hogy az esetleges hozzászólásokat december végéig küldjék el a tagállamok.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500063" y="2928938"/>
            <a:ext cx="8229600" cy="1143000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Köszönöm a figyelmet!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Termésnövelő anyagok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itchFamily="18" charset="0"/>
              </a:rPr>
              <a:t>a </a:t>
            </a:r>
            <a:r>
              <a:rPr lang="hu-HU" sz="2400" b="1" dirty="0" smtClean="0">
                <a:latin typeface="Times New Roman" pitchFamily="18" charset="0"/>
              </a:rPr>
              <a:t>növények tápanyagellátását</a:t>
            </a:r>
            <a:r>
              <a:rPr lang="hu-HU" sz="2400" dirty="0" smtClean="0">
                <a:latin typeface="Times New Roman" pitchFamily="18" charset="0"/>
              </a:rPr>
              <a:t> szolgáló vagy a </a:t>
            </a:r>
            <a:r>
              <a:rPr lang="hu-HU" sz="2400" b="1" dirty="0" smtClean="0">
                <a:latin typeface="Times New Roman" pitchFamily="18" charset="0"/>
              </a:rPr>
              <a:t>talajok tápanyag-szolgáltató képességét, termőképességét </a:t>
            </a:r>
            <a:r>
              <a:rPr lang="hu-HU" sz="2400" dirty="0" smtClean="0">
                <a:latin typeface="Times New Roman" pitchFamily="18" charset="0"/>
              </a:rPr>
              <a:t>befolyásoló (kivéve a víz, a szén-dioxid és az adalékanyag nélküli, kezeletlen istállótrágya),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</a:rPr>
              <a:t>természetes eredetű </a:t>
            </a:r>
            <a:r>
              <a:rPr lang="hu-HU" sz="2400" dirty="0" smtClean="0">
                <a:latin typeface="Times New Roman" pitchFamily="18" charset="0"/>
              </a:rPr>
              <a:t>vagy fizikai, kémiai, biológiai, illetve egyéb </a:t>
            </a:r>
            <a:r>
              <a:rPr lang="hu-HU" sz="2400" b="1" dirty="0" smtClean="0">
                <a:latin typeface="Times New Roman" pitchFamily="18" charset="0"/>
              </a:rPr>
              <a:t>mesterséges úton előállított</a:t>
            </a:r>
            <a:r>
              <a:rPr lang="hu-HU" sz="2400" dirty="0" smtClean="0">
                <a:latin typeface="Times New Roman" pitchFamily="18" charset="0"/>
              </a:rPr>
              <a:t> anyagok, valamint ezek kereskedelmi céllal összeállított kombinációja </a:t>
            </a:r>
          </a:p>
          <a:p>
            <a:pPr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69160"/>
            <a:ext cx="17272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artalom helye 3"/>
          <p:cNvSpPr>
            <a:spLocks noGrp="1"/>
          </p:cNvSpPr>
          <p:nvPr>
            <p:ph idx="4294967295"/>
          </p:nvPr>
        </p:nvSpPr>
        <p:spPr>
          <a:xfrm>
            <a:off x="0" y="692150"/>
            <a:ext cx="8893175" cy="5761038"/>
          </a:xfrm>
        </p:spPr>
        <p:txBody>
          <a:bodyPr/>
          <a:lstStyle/>
          <a:p>
            <a:pPr>
              <a:buFontTx/>
              <a:buChar char="•"/>
            </a:pPr>
            <a:endParaRPr lang="hu-HU" b="1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b="1" smtClean="0">
              <a:latin typeface="Times New Roman" pitchFamily="18" charset="0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763713" y="520700"/>
            <a:ext cx="3382962" cy="4619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Termésnövelő anyagok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50825" y="1711325"/>
            <a:ext cx="1944688" cy="400050"/>
          </a:xfrm>
          <a:prstGeom prst="rect">
            <a:avLst/>
          </a:prstGeom>
          <a:solidFill>
            <a:srgbClr val="00FF00">
              <a:alpha val="25098"/>
            </a:srgbClr>
          </a:solidFill>
          <a:ln w="9525" algn="ctr">
            <a:solidFill>
              <a:srgbClr val="8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EK műtrágyák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2771775" y="1700213"/>
            <a:ext cx="4464050" cy="400050"/>
          </a:xfrm>
          <a:prstGeom prst="rect">
            <a:avLst/>
          </a:prstGeom>
          <a:solidFill>
            <a:srgbClr val="FF3300">
              <a:alpha val="69019"/>
            </a:srgbClr>
          </a:solidFill>
          <a:ln w="9525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>
                <a:latin typeface="Times New Roman" pitchFamily="18" charset="0"/>
              </a:rPr>
              <a:t>Engedélyköteles termésnövelő anyagok</a:t>
            </a:r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 flipH="1">
            <a:off x="1403350" y="1125538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>
            <a:off x="3924300" y="1125538"/>
            <a:ext cx="8651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4932363" y="2133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2700338" y="2847400"/>
            <a:ext cx="4594225" cy="36317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hu-HU" sz="2000" dirty="0">
                <a:latin typeface="Times New Roman" pitchFamily="18" charset="0"/>
              </a:rPr>
              <a:t>Engedélyköteles </a:t>
            </a:r>
            <a:r>
              <a:rPr lang="hu-HU" sz="2000" dirty="0" smtClean="0">
                <a:latin typeface="Times New Roman" pitchFamily="18" charset="0"/>
              </a:rPr>
              <a:t>műtrágyák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</a:rPr>
              <a:t>Engedélyköteles szerves </a:t>
            </a:r>
            <a:r>
              <a:rPr lang="hu-HU" sz="2000" dirty="0">
                <a:latin typeface="Times New Roman" pitchFamily="18" charset="0"/>
              </a:rPr>
              <a:t>trágyák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hu-HU" sz="2000" dirty="0">
                <a:latin typeface="Times New Roman" pitchFamily="18" charset="0"/>
              </a:rPr>
              <a:t>Ásványi trágyák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hu-HU" sz="2000" dirty="0">
                <a:latin typeface="Times New Roman" pitchFamily="18" charset="0"/>
              </a:rPr>
              <a:t>Komposztok, gilisztahumuszok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hu-HU" sz="2000" dirty="0">
                <a:latin typeface="Times New Roman" pitchFamily="18" charset="0"/>
              </a:rPr>
              <a:t>Talajjavító anyagok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hu-HU" sz="2000" dirty="0">
                <a:latin typeface="Times New Roman" pitchFamily="18" charset="0"/>
              </a:rPr>
              <a:t>Mikrobiológiai készítmények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Times New Roman" pitchFamily="18" charset="0"/>
              </a:rPr>
              <a:t>Növény- és talajkondicionáló anyagok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hu-HU" sz="2000" dirty="0">
                <a:latin typeface="Times New Roman" pitchFamily="18" charset="0"/>
              </a:rPr>
              <a:t>Termesztő közegek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05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79" grpId="0" animBg="1"/>
      <p:bldP spid="105480" grpId="0" animBg="1"/>
      <p:bldP spid="5127" grpId="0" animBg="1"/>
      <p:bldP spid="5128" grpId="0" animBg="1"/>
      <p:bldP spid="5129" grpId="0" animBg="1"/>
      <p:bldP spid="10548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artalom helye 3"/>
          <p:cNvSpPr>
            <a:spLocks noGrp="1"/>
          </p:cNvSpPr>
          <p:nvPr>
            <p:ph idx="1"/>
          </p:nvPr>
        </p:nvSpPr>
        <p:spPr>
          <a:xfrm>
            <a:off x="755650" y="765175"/>
            <a:ext cx="7561263" cy="5643563"/>
          </a:xfrm>
        </p:spPr>
        <p:txBody>
          <a:bodyPr/>
          <a:lstStyle/>
          <a:p>
            <a:pPr>
              <a:buFontTx/>
              <a:buChar char="•"/>
            </a:pPr>
            <a:endParaRPr lang="hu-HU" sz="1800" b="1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</a:rPr>
              <a:t>EK műtrágyák				</a:t>
            </a:r>
          </a:p>
          <a:p>
            <a:pPr lvl="1"/>
            <a:r>
              <a:rPr lang="hu-HU" sz="2400" b="1" dirty="0" smtClean="0">
                <a:latin typeface="Times New Roman" pitchFamily="18" charset="0"/>
              </a:rPr>
              <a:t>Bejelentési kötelezettség			</a:t>
            </a:r>
          </a:p>
          <a:p>
            <a:pPr lvl="1"/>
            <a:r>
              <a:rPr lang="hu-HU" sz="2400" b="1" dirty="0" smtClean="0">
                <a:latin typeface="Times New Roman" pitchFamily="18" charset="0"/>
              </a:rPr>
              <a:t>Ellenőrzés</a:t>
            </a:r>
          </a:p>
          <a:p>
            <a:pPr>
              <a:buFontTx/>
              <a:buNone/>
            </a:pPr>
            <a:endParaRPr lang="hu-HU" sz="2400" b="1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hu-HU" sz="2400" b="1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hu-HU" sz="2400" b="1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hu-HU" sz="2400" b="1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</a:rPr>
              <a:t>Engedélyköteles termésnövelő anyagok</a:t>
            </a:r>
          </a:p>
          <a:p>
            <a:pPr lvl="1"/>
            <a:r>
              <a:rPr lang="hu-HU" sz="2400" b="1" dirty="0" smtClean="0">
                <a:latin typeface="Times New Roman" pitchFamily="18" charset="0"/>
              </a:rPr>
              <a:t>Engedélyezés</a:t>
            </a:r>
          </a:p>
          <a:p>
            <a:pPr lvl="1"/>
            <a:r>
              <a:rPr lang="hu-HU" sz="2400" b="1" dirty="0" smtClean="0">
                <a:latin typeface="Times New Roman" pitchFamily="18" charset="0"/>
              </a:rPr>
              <a:t>Ellenőrzés			</a:t>
            </a:r>
          </a:p>
          <a:p>
            <a:pPr>
              <a:buFont typeface="Arial" pitchFamily="34" charset="0"/>
              <a:buNone/>
            </a:pPr>
            <a:endParaRPr lang="hu-HU" sz="2400" dirty="0" smtClean="0">
              <a:latin typeface="Times New Roman" pitchFamily="18" charset="0"/>
            </a:endParaRPr>
          </a:p>
        </p:txBody>
      </p:sp>
      <p:pic>
        <p:nvPicPr>
          <p:cNvPr id="4101" name="Picture 5" descr="MCj04326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0805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MPj042241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076700"/>
            <a:ext cx="17526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Hazai fogalom meghatározások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86312"/>
          </a:xfrm>
        </p:spPr>
        <p:txBody>
          <a:bodyPr/>
          <a:lstStyle/>
          <a:p>
            <a:pPr algn="just" hangingPunct="1">
              <a:buFont typeface="Arial" pitchFamily="34" charset="0"/>
              <a:buNone/>
            </a:pPr>
            <a:r>
              <a:rPr lang="hu-HU" sz="2400" dirty="0" smtClean="0"/>
              <a:t>	</a:t>
            </a:r>
          </a:p>
          <a:p>
            <a:pPr algn="just" hangingPunct="1">
              <a:buFont typeface="Arial" pitchFamily="34" charset="0"/>
              <a:buNone/>
            </a:pPr>
            <a:r>
              <a:rPr lang="hu-HU" sz="2400" dirty="0" smtClean="0"/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Első jogszabályi említés: 2000.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Ntv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Növénykondicionáló szer: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növényi anyagcserét befolyásoló, nem tápanyagjellegű anyagok. </a:t>
            </a:r>
          </a:p>
          <a:p>
            <a:pPr algn="just" hangingPunct="1">
              <a:buFont typeface="Arial" pitchFamily="34" charset="0"/>
              <a:buNone/>
            </a:pP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	Növénykondicionáló készítmény: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növények fejlődésére, terméshozamára és általános állapotára kedvezően ható, szerves vagy szervetlen anyagokból előállított készítmény, amely a növényi életfolyamatokra elsődlegesen a tápanyag-forgalom befolyásolásán keresztül hat. (36/2006. FVM r.)</a:t>
            </a:r>
          </a:p>
          <a:p>
            <a:pPr algn="just" hangingPunct="1">
              <a:buFont typeface="Arial" pitchFamily="34" charset="0"/>
              <a:buNone/>
            </a:pP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	Talajkondicionáló készítmény: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 talaj fizikai, kémiai, illetve biológiai tulajdonságaira kedvezően ható, iparilag előállított termésnövelő anyag.(8/2001. FVM r. majd a 36/2006. FVM r.)</a:t>
            </a:r>
          </a:p>
          <a:p>
            <a:pPr hangingPunct="1">
              <a:buFont typeface="Arial" pitchFamily="34" charset="0"/>
              <a:buNone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Uniós fogalom meghatározások:</a:t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vonatkozó részek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Növényvédő szerek</a:t>
            </a:r>
          </a:p>
          <a:p>
            <a:pPr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91/414/EGK irányelv (hatály)</a:t>
            </a:r>
          </a:p>
          <a:p>
            <a:pPr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b) nem tápanyagként (pl. növekedés-szabályozóként) hatva befolyásolják a növények életfolyamatait; </a:t>
            </a:r>
          </a:p>
          <a:p>
            <a:pPr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1107/2009/EK Rendelet (hatály)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b) a növények élettani folyamatainak befolyásolása, mint például a növekedést befolyásoló anyagok, kivéve a tápanyagokat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Műtrágya: 2003/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/EK Rendelet (fogalom)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 „Műtrágya”: olyan anyag, amelynek elsődleges feladata növények tápanyagokkal való ellátása.</a:t>
            </a:r>
          </a:p>
          <a:p>
            <a:pPr>
              <a:buFont typeface="Arial" pitchFamily="34" charset="0"/>
              <a:buNone/>
            </a:pPr>
            <a:endParaRPr lang="hu-HU" dirty="0" smtClean="0"/>
          </a:p>
          <a:p>
            <a:pPr>
              <a:buFont typeface="Arial" pitchFamily="34" charset="0"/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1542</Words>
  <Application>Microsoft Office PowerPoint</Application>
  <PresentationFormat>Diavetítés a képernyőre (4:3 oldalarány)</PresentationFormat>
  <Paragraphs>423</Paragraphs>
  <Slides>48</Slides>
  <Notes>24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Office-téma</vt:lpstr>
      <vt:lpstr>Növény- és talajkondicionáló készítmények engedélyezése</vt:lpstr>
      <vt:lpstr>2. dia</vt:lpstr>
      <vt:lpstr>3. dia</vt:lpstr>
      <vt:lpstr>Növény- és talajkondicionáló készítmények</vt:lpstr>
      <vt:lpstr>Termésnövelő anyagok</vt:lpstr>
      <vt:lpstr>6. dia</vt:lpstr>
      <vt:lpstr>7. dia</vt:lpstr>
      <vt:lpstr>Hazai fogalom meghatározások</vt:lpstr>
      <vt:lpstr>Uniós fogalom meghatározások: vonatkozó részek</vt:lpstr>
      <vt:lpstr> Prof. Patrick du Jardin javaslata a  fogalom meghatározására </vt:lpstr>
      <vt:lpstr>Hatásmechanizmus</vt:lpstr>
      <vt:lpstr>Hatóanyag típusok  Növénykondicionáló készítmények</vt:lpstr>
      <vt:lpstr>Hatóanyag típusok – hatásmechanizmusuk Növénykondicionáló készítmények</vt:lpstr>
      <vt:lpstr>Hatóanyag típusok – hatásmechanizmusuk Növénykondicionáló készítmények</vt:lpstr>
      <vt:lpstr>Hatóanyag típusok – hatásmechanizmusuk Növénykondicionáló készítmények</vt:lpstr>
      <vt:lpstr>Homeopátiás készítmények</vt:lpstr>
      <vt:lpstr>Hatóanyag típusok – hatásmechanizmusuk talajkondicionálók</vt:lpstr>
      <vt:lpstr>Hatóanyag típusok – hatásmechanizmusuk talajkondicionálók</vt:lpstr>
      <vt:lpstr>Határesetek</vt:lpstr>
      <vt:lpstr>„Határeset hatóanyagok”</vt:lpstr>
      <vt:lpstr>Európai Bizottság – SANCO   határesetekről állásfoglalások</vt:lpstr>
      <vt:lpstr>22. dia</vt:lpstr>
      <vt:lpstr>A „hőskor”  - hazai fejlesztések</vt:lpstr>
      <vt:lpstr>A „hőskor”  - import</vt:lpstr>
      <vt:lpstr>Az évente engedélyezett növény- és  talajkondicionáló készítmények száma (1996-2012 db)</vt:lpstr>
      <vt:lpstr>Összes engedélyezett növény- és  talajkondicionáló készítmény  (adott év 12. 31-én - db)</vt:lpstr>
      <vt:lpstr>  1995. december 31-én a növény- és  talajkondicionáló készítmények aránya  az engedélyezett termésnövelő anyagokon  belül (632 db)</vt:lpstr>
      <vt:lpstr> 2012. december 31-én a növény- és  talajkondicionáló készítmények aránya  az engedélyezett termésnövelő  anyagokon belül (962 db)</vt:lpstr>
      <vt:lpstr>Növény- és talajkondicionáló készítmények  engedélyezésének hazai jogi szabályozása  </vt:lpstr>
      <vt:lpstr>Növény- és talajkondicionáló készítmények  engedélyezésének uniós jogi szabályozása</vt:lpstr>
      <vt:lpstr>Növény- és talajkondicionáló  készítmények engedélyezése</vt:lpstr>
      <vt:lpstr>Engedélyezés szakaszai</vt:lpstr>
      <vt:lpstr>Engedélyezést megelőző  egyeztetés</vt:lpstr>
      <vt:lpstr>Engedélyezést megelőző  egyeztetés</vt:lpstr>
      <vt:lpstr>Engedélyezést megelőző vizsgálatok</vt:lpstr>
      <vt:lpstr>Laboratóriumi vizsgálatok</vt:lpstr>
      <vt:lpstr>Biológiai hatékonyságot igazoló vizsgálatok</vt:lpstr>
      <vt:lpstr>Ki végezheti a vizsgálatokat?</vt:lpstr>
      <vt:lpstr>Engedélyezési eljárás</vt:lpstr>
      <vt:lpstr>Az engedély megadásának feltétele: értékelés</vt:lpstr>
      <vt:lpstr>Áruk kölcsönös elismerésének különös szabályai</vt:lpstr>
      <vt:lpstr>Lehetőségek a védelem  egyenértékűség vizsgálata során</vt:lpstr>
      <vt:lpstr>Eljárási gyakorlat  a védelem  egyenértékűség  vizsgálata során</vt:lpstr>
      <vt:lpstr>Uniós fejlemények</vt:lpstr>
      <vt:lpstr>Munkacsoportok</vt:lpstr>
      <vt:lpstr>Biostimuláns harmonizáció</vt:lpstr>
      <vt:lpstr>Élelmiszerlánc és Állategészségügyi Állandó Bizottság,  Növényvédőszer-engedélyezési Jogszabályalkotó Szekció  2012. november 19-20-i üléséről készült jelentésből 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Zsuzsi</dc:creator>
  <cp:lastModifiedBy>Botosné Olasz Zsuzsa</cp:lastModifiedBy>
  <cp:revision>296</cp:revision>
  <dcterms:created xsi:type="dcterms:W3CDTF">2012-06-11T21:15:39Z</dcterms:created>
  <dcterms:modified xsi:type="dcterms:W3CDTF">2013-01-07T12:58:02Z</dcterms:modified>
</cp:coreProperties>
</file>