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87" r:id="rId7"/>
    <p:sldId id="261" r:id="rId8"/>
    <p:sldId id="262" r:id="rId9"/>
    <p:sldId id="265" r:id="rId10"/>
    <p:sldId id="288" r:id="rId11"/>
    <p:sldId id="289" r:id="rId12"/>
    <p:sldId id="290" r:id="rId13"/>
    <p:sldId id="291" r:id="rId14"/>
    <p:sldId id="292" r:id="rId15"/>
    <p:sldId id="293" r:id="rId16"/>
    <p:sldId id="294" r:id="rId17"/>
    <p:sldId id="295" r:id="rId18"/>
    <p:sldId id="296" r:id="rId19"/>
    <p:sldId id="297" r:id="rId20"/>
    <p:sldId id="298" r:id="rId21"/>
    <p:sldId id="299" r:id="rId22"/>
    <p:sldId id="300" r:id="rId23"/>
    <p:sldId id="263" r:id="rId24"/>
    <p:sldId id="264" r:id="rId25"/>
    <p:sldId id="266" r:id="rId26"/>
    <p:sldId id="267" r:id="rId27"/>
    <p:sldId id="271" r:id="rId28"/>
    <p:sldId id="268" r:id="rId29"/>
    <p:sldId id="269" r:id="rId30"/>
    <p:sldId id="270" r:id="rId31"/>
    <p:sldId id="279" r:id="rId32"/>
    <p:sldId id="272" r:id="rId33"/>
    <p:sldId id="273" r:id="rId34"/>
    <p:sldId id="274" r:id="rId35"/>
    <p:sldId id="275" r:id="rId36"/>
    <p:sldId id="276" r:id="rId37"/>
    <p:sldId id="277" r:id="rId38"/>
    <p:sldId id="278" r:id="rId39"/>
    <p:sldId id="302" r:id="rId40"/>
    <p:sldId id="301" r:id="rId41"/>
    <p:sldId id="280" r:id="rId42"/>
    <p:sldId id="281" r:id="rId43"/>
    <p:sldId id="282" r:id="rId44"/>
    <p:sldId id="283" r:id="rId45"/>
    <p:sldId id="284" r:id="rId46"/>
    <p:sldId id="285" r:id="rId47"/>
    <p:sldId id="286" r:id="rId48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Munka1!$B$1</c:f>
              <c:strCache>
                <c:ptCount val="1"/>
                <c:pt idx="0">
                  <c:v>megtermékenyítetlen nőstények</c:v>
                </c:pt>
              </c:strCache>
            </c:strRef>
          </c:tx>
          <c:invertIfNegative val="0"/>
          <c:cat>
            <c:strRef>
              <c:f>Munka1!$A$2:$A$5</c:f>
              <c:strCache>
                <c:ptCount val="4"/>
                <c:pt idx="0">
                  <c:v>kontroll 2,5 bogár/nőstény</c:v>
                </c:pt>
                <c:pt idx="1">
                  <c:v>CornProtect 2,5 bogár/nőstény</c:v>
                </c:pt>
                <c:pt idx="2">
                  <c:v>CornProtect 5 bogár/nőstény</c:v>
                </c:pt>
                <c:pt idx="3">
                  <c:v>CornProtect 10 bogár/nőstény</c:v>
                </c:pt>
              </c:strCache>
            </c:strRef>
          </c:cat>
          <c:val>
            <c:numRef>
              <c:f>Munka1!$B$2:$B$5</c:f>
              <c:numCache>
                <c:formatCode>General</c:formatCode>
                <c:ptCount val="4"/>
                <c:pt idx="0">
                  <c:v>30</c:v>
                </c:pt>
                <c:pt idx="1">
                  <c:v>77.8</c:v>
                </c:pt>
                <c:pt idx="2">
                  <c:v>73.7</c:v>
                </c:pt>
                <c:pt idx="3">
                  <c:v>63.3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7582720"/>
        <c:axId val="148965056"/>
      </c:barChart>
      <c:catAx>
        <c:axId val="4758272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hu-HU"/>
          </a:p>
        </c:txPr>
        <c:crossAx val="148965056"/>
        <c:crosses val="autoZero"/>
        <c:auto val="1"/>
        <c:lblAlgn val="ctr"/>
        <c:lblOffset val="100"/>
        <c:noMultiLvlLbl val="0"/>
      </c:catAx>
      <c:valAx>
        <c:axId val="14896505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47582720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hu-HU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hu-HU" smtClean="0"/>
              <a:t>Alcím mintájának szerkesztése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D9BA7-D879-4189-A2AA-EE32064F6542}" type="datetimeFigureOut">
              <a:rPr lang="hu-HU" smtClean="0"/>
              <a:t>2015.12.12.</a:t>
            </a:fld>
            <a:endParaRPr lang="hu-H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01FDC-9610-465D-A21D-C4FCEE6368AA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D9BA7-D879-4189-A2AA-EE32064F6542}" type="datetimeFigureOut">
              <a:rPr lang="hu-HU" smtClean="0"/>
              <a:t>2015.12.12.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01FDC-9610-465D-A21D-C4FCEE6368AA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D9BA7-D879-4189-A2AA-EE32064F6542}" type="datetimeFigureOut">
              <a:rPr lang="hu-HU" smtClean="0"/>
              <a:t>2015.12.12.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01FDC-9610-465D-A21D-C4FCEE6368AA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D9BA7-D879-4189-A2AA-EE32064F6542}" type="datetimeFigureOut">
              <a:rPr lang="hu-HU" smtClean="0"/>
              <a:t>2015.12.12.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01FDC-9610-465D-A21D-C4FCEE6368AA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D9BA7-D879-4189-A2AA-EE32064F6542}" type="datetimeFigureOut">
              <a:rPr lang="hu-HU" smtClean="0"/>
              <a:t>2015.12.12.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01FDC-9610-465D-A21D-C4FCEE6368AA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D9BA7-D879-4189-A2AA-EE32064F6542}" type="datetimeFigureOut">
              <a:rPr lang="hu-HU" smtClean="0"/>
              <a:t>2015.12.12.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01FDC-9610-465D-A21D-C4FCEE6368AA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D9BA7-D879-4189-A2AA-EE32064F6542}" type="datetimeFigureOut">
              <a:rPr lang="hu-HU" smtClean="0"/>
              <a:t>2015.12.12.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01FDC-9610-465D-A21D-C4FCEE6368AA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D9BA7-D879-4189-A2AA-EE32064F6542}" type="datetimeFigureOut">
              <a:rPr lang="hu-HU" smtClean="0"/>
              <a:t>2015.12.12.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01FDC-9610-465D-A21D-C4FCEE6368AA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D9BA7-D879-4189-A2AA-EE32064F6542}" type="datetimeFigureOut">
              <a:rPr lang="hu-HU" smtClean="0"/>
              <a:t>2015.12.12.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01FDC-9610-465D-A21D-C4FCEE6368AA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D9BA7-D879-4189-A2AA-EE32064F6542}" type="datetimeFigureOut">
              <a:rPr lang="hu-HU" smtClean="0"/>
              <a:t>2015.12.12.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01FDC-9610-465D-A21D-C4FCEE6368AA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D9BA7-D879-4189-A2AA-EE32064F6542}" type="datetimeFigureOut">
              <a:rPr lang="hu-HU" smtClean="0"/>
              <a:t>2015.12.12.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0A601FDC-9610-465D-A21D-C4FCEE6368AA}" type="slidenum">
              <a:rPr lang="hu-HU" smtClean="0"/>
              <a:t>‹#›</a:t>
            </a:fld>
            <a:endParaRPr lang="hu-H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hu-HU" smtClean="0"/>
              <a:t>Kép beszúrásához kattintson az ikonra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hu-HU" smtClean="0"/>
              <a:t>Mintaszöveg szerkesztése</a:t>
            </a:r>
          </a:p>
          <a:p>
            <a:pPr lvl="1" eaLnBrk="1" latinLnBrk="0" hangingPunct="1"/>
            <a:r>
              <a:rPr kumimoji="0" lang="hu-HU" smtClean="0"/>
              <a:t>Második szint</a:t>
            </a:r>
          </a:p>
          <a:p>
            <a:pPr lvl="2" eaLnBrk="1" latinLnBrk="0" hangingPunct="1"/>
            <a:r>
              <a:rPr kumimoji="0" lang="hu-HU" smtClean="0"/>
              <a:t>Harmadik szint</a:t>
            </a:r>
          </a:p>
          <a:p>
            <a:pPr lvl="3" eaLnBrk="1" latinLnBrk="0" hangingPunct="1"/>
            <a:r>
              <a:rPr kumimoji="0" lang="hu-HU" smtClean="0"/>
              <a:t>Negyedik szint</a:t>
            </a:r>
          </a:p>
          <a:p>
            <a:pPr lvl="4" eaLnBrk="1" latinLnBrk="0" hangingPunct="1"/>
            <a:r>
              <a:rPr kumimoji="0" lang="hu-HU" smtClean="0"/>
              <a:t>Ötödik szint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25D9BA7-D879-4189-A2AA-EE32064F6542}" type="datetimeFigureOut">
              <a:rPr lang="hu-HU" smtClean="0"/>
              <a:t>2015.12.12.</a:t>
            </a:fld>
            <a:endParaRPr lang="hu-H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A601FDC-9610-465D-A21D-C4FCEE6368AA}" type="slidenum">
              <a:rPr lang="hu-HU" smtClean="0"/>
              <a:t>‹#›</a:t>
            </a:fld>
            <a:endParaRPr lang="hu-H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Az amerikai kukoricabogár (</a:t>
            </a:r>
            <a:r>
              <a:rPr lang="hu-HU" i="1" dirty="0" err="1" smtClean="0"/>
              <a:t>Diabrotica</a:t>
            </a:r>
            <a:r>
              <a:rPr lang="hu-HU" i="1" dirty="0" smtClean="0"/>
              <a:t> </a:t>
            </a:r>
            <a:r>
              <a:rPr lang="hu-HU" i="1" dirty="0" err="1" smtClean="0"/>
              <a:t>virgifera</a:t>
            </a:r>
            <a:r>
              <a:rPr lang="hu-HU" i="1" dirty="0" smtClean="0"/>
              <a:t> </a:t>
            </a:r>
            <a:r>
              <a:rPr lang="hu-HU" i="1" dirty="0" err="1" smtClean="0"/>
              <a:t>virgifera</a:t>
            </a:r>
            <a:r>
              <a:rPr lang="hu-HU" i="1" dirty="0" smtClean="0"/>
              <a:t>) elleni védekezés </a:t>
            </a:r>
            <a:r>
              <a:rPr lang="hu-HU" b="1" i="1" dirty="0" err="1" smtClean="0">
                <a:solidFill>
                  <a:srgbClr val="00B050"/>
                </a:solidFill>
              </a:rPr>
              <a:t>CornProtect</a:t>
            </a:r>
            <a:r>
              <a:rPr lang="hu-HU" i="1" dirty="0" smtClean="0"/>
              <a:t> alkalmazásával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844" y="4134650"/>
            <a:ext cx="3300224" cy="2211150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4069601"/>
            <a:ext cx="3384376" cy="2272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243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b="1" dirty="0" smtClean="0"/>
              <a:t>Tojásrakás</a:t>
            </a:r>
            <a:endParaRPr lang="hu-HU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hu-HU" sz="1100" dirty="0">
              <a:solidFill>
                <a:srgbClr val="000000"/>
              </a:solidFill>
              <a:latin typeface="Arial"/>
            </a:endParaRPr>
          </a:p>
          <a:p>
            <a:endParaRPr lang="hu-HU" sz="1100" dirty="0">
              <a:latin typeface="Arial"/>
            </a:endParaRPr>
          </a:p>
          <a:p>
            <a:r>
              <a:rPr lang="hu-HU" sz="2800" b="1" dirty="0" smtClean="0">
                <a:latin typeface="Times New Roman" pitchFamily="18" charset="0"/>
                <a:cs typeface="Times New Roman" pitchFamily="18" charset="0"/>
              </a:rPr>
              <a:t>Egy nőstény 400-800 db-ot is lerakhat</a:t>
            </a:r>
            <a:endParaRPr lang="hu-HU" sz="28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hu-HU" sz="2800" b="1" dirty="0">
                <a:latin typeface="Times New Roman" pitchFamily="18" charset="0"/>
                <a:cs typeface="Times New Roman" pitchFamily="18" charset="0"/>
              </a:rPr>
              <a:t>•Egy alkalommal 60-80 db </a:t>
            </a:r>
            <a:r>
              <a:rPr lang="hu-HU" sz="2800" b="1" dirty="0" smtClean="0">
                <a:latin typeface="Times New Roman" pitchFamily="18" charset="0"/>
                <a:cs typeface="Times New Roman" pitchFamily="18" charset="0"/>
              </a:rPr>
              <a:t>tojásszám</a:t>
            </a:r>
            <a:endParaRPr lang="hu-HU" sz="28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hu-HU" sz="2800" b="1" dirty="0" smtClean="0">
                <a:latin typeface="Times New Roman" pitchFamily="18" charset="0"/>
                <a:cs typeface="Times New Roman" pitchFamily="18" charset="0"/>
              </a:rPr>
              <a:t>•A tojásrakás </a:t>
            </a:r>
            <a:r>
              <a:rPr lang="hu-HU" sz="2800" b="1" dirty="0">
                <a:latin typeface="Times New Roman" pitchFamily="18" charset="0"/>
                <a:cs typeface="Times New Roman" pitchFamily="18" charset="0"/>
              </a:rPr>
              <a:t>j</a:t>
            </a:r>
            <a:r>
              <a:rPr lang="hu-HU" sz="2800" b="1" dirty="0" smtClean="0">
                <a:latin typeface="Times New Roman" pitchFamily="18" charset="0"/>
                <a:cs typeface="Times New Roman" pitchFamily="18" charset="0"/>
              </a:rPr>
              <a:t>úlius </a:t>
            </a:r>
            <a:r>
              <a:rPr lang="hu-HU" sz="2800" b="1" dirty="0">
                <a:latin typeface="Times New Roman" pitchFamily="18" charset="0"/>
                <a:cs typeface="Times New Roman" pitchFamily="18" charset="0"/>
              </a:rPr>
              <a:t>második felétől indul, tömegesen augusztusban </a:t>
            </a:r>
            <a:r>
              <a:rPr lang="hu-HU" sz="2800" b="1" dirty="0" smtClean="0">
                <a:latin typeface="Times New Roman" pitchFamily="18" charset="0"/>
                <a:cs typeface="Times New Roman" pitchFamily="18" charset="0"/>
              </a:rPr>
              <a:t>figyelhető meg</a:t>
            </a:r>
            <a:endParaRPr lang="hu-HU" sz="28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hu-HU" sz="2800" b="1" dirty="0" smtClean="0">
                <a:latin typeface="Times New Roman" pitchFamily="18" charset="0"/>
                <a:cs typeface="Times New Roman" pitchFamily="18" charset="0"/>
              </a:rPr>
              <a:t>•Jelentős mennyiségű,1-15 </a:t>
            </a:r>
            <a:r>
              <a:rPr lang="hu-HU" sz="2800" b="1" dirty="0">
                <a:latin typeface="Times New Roman" pitchFamily="18" charset="0"/>
                <a:cs typeface="Times New Roman" pitchFamily="18" charset="0"/>
              </a:rPr>
              <a:t>millió tojás/ha </a:t>
            </a:r>
          </a:p>
          <a:p>
            <a:r>
              <a:rPr lang="hu-HU" sz="2800" b="1" dirty="0" smtClean="0">
                <a:latin typeface="Times New Roman" pitchFamily="18" charset="0"/>
                <a:cs typeface="Times New Roman" pitchFamily="18" charset="0"/>
              </a:rPr>
              <a:t>•A kukorica talajában 15-35cm mélyen rakja le tojásait</a:t>
            </a:r>
            <a:endParaRPr lang="hu-HU" sz="28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hu-HU" sz="2800" b="1" dirty="0" smtClean="0">
                <a:latin typeface="Times New Roman" pitchFamily="18" charset="0"/>
                <a:cs typeface="Times New Roman" pitchFamily="18" charset="0"/>
              </a:rPr>
              <a:t>•Kukoricán kívül más növények esetében elhanyagolható a kártétel</a:t>
            </a:r>
            <a:endParaRPr lang="hu-HU" sz="2800" b="1" dirty="0">
              <a:latin typeface="Times New Roman" pitchFamily="18" charset="0"/>
              <a:cs typeface="Times New Roman" pitchFamily="18" charset="0"/>
            </a:endParaRP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755102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 smtClean="0"/>
              <a:t>A kukoricabogár lárvája</a:t>
            </a:r>
            <a:endParaRPr lang="hu-HU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2060848"/>
            <a:ext cx="2495550" cy="1828800"/>
          </a:xfrm>
        </p:spPr>
      </p:pic>
      <p:sp>
        <p:nvSpPr>
          <p:cNvPr id="5" name="Szövegdoboz 4"/>
          <p:cNvSpPr txBox="1"/>
          <p:nvPr/>
        </p:nvSpPr>
        <p:spPr>
          <a:xfrm>
            <a:off x="395536" y="2204864"/>
            <a:ext cx="5616624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b="1" dirty="0" smtClean="0">
                <a:latin typeface="Times New Roman" pitchFamily="18" charset="0"/>
                <a:cs typeface="Times New Roman" pitchFamily="18" charset="0"/>
              </a:rPr>
              <a:t>-A lárvák május második felétől kelhetnek</a:t>
            </a:r>
          </a:p>
          <a:p>
            <a:r>
              <a:rPr lang="hu-HU" sz="3200" b="1" dirty="0" err="1" smtClean="0">
                <a:latin typeface="Times New Roman" pitchFamily="18" charset="0"/>
                <a:cs typeface="Times New Roman" pitchFamily="18" charset="0"/>
              </a:rPr>
              <a:t>-Három</a:t>
            </a:r>
            <a:r>
              <a:rPr lang="hu-HU" sz="3200" b="1" dirty="0" smtClean="0">
                <a:latin typeface="Times New Roman" pitchFamily="18" charset="0"/>
                <a:cs typeface="Times New Roman" pitchFamily="18" charset="0"/>
              </a:rPr>
              <a:t> lárvastádium</a:t>
            </a:r>
          </a:p>
          <a:p>
            <a:r>
              <a:rPr lang="hu-HU" sz="3200" b="1" dirty="0" err="1" smtClean="0">
                <a:latin typeface="Times New Roman" pitchFamily="18" charset="0"/>
                <a:cs typeface="Times New Roman" pitchFamily="18" charset="0"/>
              </a:rPr>
              <a:t>-Kb</a:t>
            </a:r>
            <a:r>
              <a:rPr lang="hu-HU" sz="3200" b="1" dirty="0" smtClean="0">
                <a:latin typeface="Times New Roman" pitchFamily="18" charset="0"/>
                <a:cs typeface="Times New Roman" pitchFamily="18" charset="0"/>
              </a:rPr>
              <a:t>. három hét fejlődés</a:t>
            </a:r>
          </a:p>
          <a:p>
            <a:r>
              <a:rPr lang="hu-HU" sz="3200" b="1" dirty="0" smtClean="0">
                <a:latin typeface="Times New Roman" pitchFamily="18" charset="0"/>
                <a:cs typeface="Times New Roman" pitchFamily="18" charset="0"/>
              </a:rPr>
              <a:t>-A kelést a </a:t>
            </a:r>
            <a:r>
              <a:rPr lang="hu-HU" sz="3200" b="1" dirty="0" err="1" smtClean="0">
                <a:latin typeface="Times New Roman" pitchFamily="18" charset="0"/>
                <a:cs typeface="Times New Roman" pitchFamily="18" charset="0"/>
              </a:rPr>
              <a:t>hőösszeg</a:t>
            </a:r>
            <a:r>
              <a:rPr lang="hu-HU" sz="3200" b="1" dirty="0" smtClean="0">
                <a:latin typeface="Times New Roman" pitchFamily="18" charset="0"/>
                <a:cs typeface="Times New Roman" pitchFamily="18" charset="0"/>
              </a:rPr>
              <a:t> befolyásolja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463976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015" y="12219"/>
            <a:ext cx="8653457" cy="5865053"/>
          </a:xfrm>
        </p:spPr>
      </p:pic>
      <p:sp>
        <p:nvSpPr>
          <p:cNvPr id="5" name="Szövegdoboz 4"/>
          <p:cNvSpPr txBox="1"/>
          <p:nvPr/>
        </p:nvSpPr>
        <p:spPr>
          <a:xfrm>
            <a:off x="278035" y="6021288"/>
            <a:ext cx="87849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dirty="0" smtClean="0"/>
              <a:t>Forrás: „Az amerikai kukoricabogár (</a:t>
            </a:r>
            <a:r>
              <a:rPr lang="hu-HU" sz="1400" dirty="0" err="1" smtClean="0"/>
              <a:t>Diabrotika</a:t>
            </a:r>
            <a:r>
              <a:rPr lang="hu-HU" sz="1400" dirty="0" smtClean="0"/>
              <a:t> </a:t>
            </a:r>
            <a:r>
              <a:rPr lang="hu-HU" sz="1400" dirty="0" err="1" smtClean="0"/>
              <a:t>virgifera</a:t>
            </a:r>
            <a:r>
              <a:rPr lang="hu-HU" sz="1400" dirty="0" smtClean="0"/>
              <a:t> </a:t>
            </a:r>
            <a:r>
              <a:rPr lang="hu-HU" sz="1400" dirty="0" err="1" smtClean="0"/>
              <a:t>virgifera</a:t>
            </a:r>
            <a:r>
              <a:rPr lang="hu-HU" sz="1400" dirty="0" smtClean="0"/>
              <a:t> </a:t>
            </a:r>
            <a:r>
              <a:rPr lang="hu-HU" sz="1400" dirty="0" err="1" smtClean="0"/>
              <a:t>LeConte</a:t>
            </a:r>
            <a:r>
              <a:rPr lang="hu-HU" sz="1400" dirty="0" smtClean="0"/>
              <a:t>) életmódja és védekezési lehetőségek” /Papp Komáromi Judit SZIE, előadás, Tác/</a:t>
            </a:r>
            <a:endParaRPr lang="hu-HU" sz="1400" dirty="0"/>
          </a:p>
        </p:txBody>
      </p:sp>
    </p:spTree>
    <p:extLst>
      <p:ext uri="{BB962C8B-B14F-4D97-AF65-F5344CB8AC3E}">
        <p14:creationId xmlns:p14="http://schemas.microsoft.com/office/powerpoint/2010/main" val="3710434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b="1" dirty="0" smtClean="0"/>
              <a:t>Bábozódás</a:t>
            </a:r>
            <a:endParaRPr lang="hu-HU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Időpontja: június közepe</a:t>
            </a:r>
          </a:p>
          <a:p>
            <a:r>
              <a:rPr lang="hu-HU" dirty="0" smtClean="0"/>
              <a:t>Helye: a kukorica gyökérzónájában</a:t>
            </a:r>
          </a:p>
          <a:p>
            <a:r>
              <a:rPr lang="hu-HU" dirty="0" smtClean="0"/>
              <a:t>Ideje: a bábállapot egy hétig tart</a:t>
            </a:r>
          </a:p>
          <a:p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9793" y="3212976"/>
            <a:ext cx="4591166" cy="3404043"/>
          </a:xfrm>
          <a:prstGeom prst="rect">
            <a:avLst/>
          </a:prstGeom>
        </p:spPr>
      </p:pic>
      <p:sp>
        <p:nvSpPr>
          <p:cNvPr id="7" name="Lefelé nyíl 6"/>
          <p:cNvSpPr/>
          <p:nvPr/>
        </p:nvSpPr>
        <p:spPr>
          <a:xfrm>
            <a:off x="6444208" y="3068960"/>
            <a:ext cx="72008" cy="122413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22265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b="1" dirty="0" smtClean="0">
                <a:latin typeface="Times New Roman" pitchFamily="18" charset="0"/>
                <a:cs typeface="Times New Roman" pitchFamily="18" charset="0"/>
              </a:rPr>
              <a:t>Imágók</a:t>
            </a:r>
            <a:endParaRPr lang="hu-H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1844824"/>
            <a:ext cx="4417561" cy="2933997"/>
          </a:xfrm>
        </p:spPr>
      </p:pic>
      <p:sp>
        <p:nvSpPr>
          <p:cNvPr id="5" name="Szövegdoboz 4"/>
          <p:cNvSpPr txBox="1"/>
          <p:nvPr/>
        </p:nvSpPr>
        <p:spPr>
          <a:xfrm>
            <a:off x="251520" y="1916832"/>
            <a:ext cx="374441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err="1" smtClean="0">
                <a:latin typeface="Times New Roman" pitchFamily="18" charset="0"/>
                <a:cs typeface="Times New Roman" pitchFamily="18" charset="0"/>
              </a:rPr>
              <a:t>-Első</a:t>
            </a:r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> imágók június második hetétől jelennek meg</a:t>
            </a:r>
          </a:p>
          <a:p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A rajzáshoz </a:t>
            </a:r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> 300-400 </a:t>
            </a:r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°</a:t>
            </a:r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>C effektív </a:t>
            </a:r>
            <a:r>
              <a:rPr lang="hu-HU" sz="2000" b="1" dirty="0" err="1" smtClean="0">
                <a:latin typeface="Times New Roman" pitchFamily="18" charset="0"/>
                <a:cs typeface="Times New Roman" pitchFamily="18" charset="0"/>
              </a:rPr>
              <a:t>hőösszeg</a:t>
            </a:r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> szükséges</a:t>
            </a:r>
          </a:p>
          <a:p>
            <a:r>
              <a:rPr lang="hu-HU" sz="2000" b="1" dirty="0" err="1" smtClean="0">
                <a:latin typeface="Times New Roman" pitchFamily="18" charset="0"/>
                <a:cs typeface="Times New Roman" pitchFamily="18" charset="0"/>
              </a:rPr>
              <a:t>-Először</a:t>
            </a:r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> a hímek rajzanak, a nőstények 4-5 nap múlva követik őket</a:t>
            </a:r>
          </a:p>
          <a:p>
            <a:r>
              <a:rPr lang="hu-HU" sz="2000" b="1" dirty="0" err="1" smtClean="0">
                <a:latin typeface="Times New Roman" pitchFamily="18" charset="0"/>
                <a:cs typeface="Times New Roman" pitchFamily="18" charset="0"/>
              </a:rPr>
              <a:t>-Növényvédelmi</a:t>
            </a:r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> szempontból problémás az elhúzódó rajzás</a:t>
            </a:r>
          </a:p>
          <a:p>
            <a:r>
              <a:rPr lang="hu-HU" sz="2000" b="1" dirty="0" err="1" smtClean="0">
                <a:latin typeface="Times New Roman" pitchFamily="18" charset="0"/>
                <a:cs typeface="Times New Roman" pitchFamily="18" charset="0"/>
              </a:rPr>
              <a:t>-Az</a:t>
            </a:r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> imágó </a:t>
            </a:r>
            <a:r>
              <a:rPr lang="hu-HU" sz="2000" b="1" dirty="0" err="1" smtClean="0">
                <a:latin typeface="Times New Roman" pitchFamily="18" charset="0"/>
                <a:cs typeface="Times New Roman" pitchFamily="18" charset="0"/>
              </a:rPr>
              <a:t>polifág</a:t>
            </a:r>
            <a:endParaRPr lang="hu-H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3970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652" y="116632"/>
            <a:ext cx="8030696" cy="5820588"/>
          </a:xfrm>
          <a:prstGeom prst="rect">
            <a:avLst/>
          </a:prstGeom>
        </p:spPr>
      </p:pic>
      <p:sp>
        <p:nvSpPr>
          <p:cNvPr id="4" name="Szövegdoboz 3"/>
          <p:cNvSpPr txBox="1"/>
          <p:nvPr/>
        </p:nvSpPr>
        <p:spPr>
          <a:xfrm>
            <a:off x="556652" y="6021288"/>
            <a:ext cx="81198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hu-HU" sz="1400" dirty="0">
                <a:solidFill>
                  <a:prstClr val="black"/>
                </a:solidFill>
              </a:rPr>
              <a:t>Forrás: „Az amerikai kukoricabogár (</a:t>
            </a:r>
            <a:r>
              <a:rPr lang="hu-HU" sz="1400" dirty="0" err="1">
                <a:solidFill>
                  <a:prstClr val="black"/>
                </a:solidFill>
              </a:rPr>
              <a:t>Diabrotika</a:t>
            </a:r>
            <a:r>
              <a:rPr lang="hu-HU" sz="1400" dirty="0">
                <a:solidFill>
                  <a:prstClr val="black"/>
                </a:solidFill>
              </a:rPr>
              <a:t> </a:t>
            </a:r>
            <a:r>
              <a:rPr lang="hu-HU" sz="1400" dirty="0" err="1">
                <a:solidFill>
                  <a:prstClr val="black"/>
                </a:solidFill>
              </a:rPr>
              <a:t>virgifera</a:t>
            </a:r>
            <a:r>
              <a:rPr lang="hu-HU" sz="1400" dirty="0">
                <a:solidFill>
                  <a:prstClr val="black"/>
                </a:solidFill>
              </a:rPr>
              <a:t> </a:t>
            </a:r>
            <a:r>
              <a:rPr lang="hu-HU" sz="1400" dirty="0" err="1">
                <a:solidFill>
                  <a:prstClr val="black"/>
                </a:solidFill>
              </a:rPr>
              <a:t>virgifera</a:t>
            </a:r>
            <a:r>
              <a:rPr lang="hu-HU" sz="1400" dirty="0">
                <a:solidFill>
                  <a:prstClr val="black"/>
                </a:solidFill>
              </a:rPr>
              <a:t> </a:t>
            </a:r>
            <a:r>
              <a:rPr lang="hu-HU" sz="1400" dirty="0" err="1">
                <a:solidFill>
                  <a:prstClr val="black"/>
                </a:solidFill>
              </a:rPr>
              <a:t>LeConte</a:t>
            </a:r>
            <a:r>
              <a:rPr lang="hu-HU" sz="1400" dirty="0">
                <a:solidFill>
                  <a:prstClr val="black"/>
                </a:solidFill>
              </a:rPr>
              <a:t>) életmódja és védekezési lehetőségek” /Papp Komáromi Judit SZIE, előadás, Tác/</a:t>
            </a:r>
            <a:endParaRPr lang="hu-HU" sz="1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0175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310" y="188640"/>
            <a:ext cx="7735380" cy="5582429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>
            <a:off x="704310" y="5877272"/>
            <a:ext cx="79001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hu-HU" sz="1400" dirty="0">
                <a:solidFill>
                  <a:prstClr val="black"/>
                </a:solidFill>
              </a:rPr>
              <a:t>Forrás: „Az amerikai kukoricabogár (</a:t>
            </a:r>
            <a:r>
              <a:rPr lang="hu-HU" sz="1400" dirty="0" err="1">
                <a:solidFill>
                  <a:prstClr val="black"/>
                </a:solidFill>
              </a:rPr>
              <a:t>Diabrotika</a:t>
            </a:r>
            <a:r>
              <a:rPr lang="hu-HU" sz="1400" dirty="0">
                <a:solidFill>
                  <a:prstClr val="black"/>
                </a:solidFill>
              </a:rPr>
              <a:t> </a:t>
            </a:r>
            <a:r>
              <a:rPr lang="hu-HU" sz="1400" dirty="0" err="1">
                <a:solidFill>
                  <a:prstClr val="black"/>
                </a:solidFill>
              </a:rPr>
              <a:t>virgifera</a:t>
            </a:r>
            <a:r>
              <a:rPr lang="hu-HU" sz="1400" dirty="0">
                <a:solidFill>
                  <a:prstClr val="black"/>
                </a:solidFill>
              </a:rPr>
              <a:t> </a:t>
            </a:r>
            <a:r>
              <a:rPr lang="hu-HU" sz="1400" dirty="0" err="1">
                <a:solidFill>
                  <a:prstClr val="black"/>
                </a:solidFill>
              </a:rPr>
              <a:t>virgifera</a:t>
            </a:r>
            <a:r>
              <a:rPr lang="hu-HU" sz="1400" dirty="0">
                <a:solidFill>
                  <a:prstClr val="black"/>
                </a:solidFill>
              </a:rPr>
              <a:t> </a:t>
            </a:r>
            <a:r>
              <a:rPr lang="hu-HU" sz="1400" dirty="0" err="1">
                <a:solidFill>
                  <a:prstClr val="black"/>
                </a:solidFill>
              </a:rPr>
              <a:t>LeConte</a:t>
            </a:r>
            <a:r>
              <a:rPr lang="hu-HU" sz="1400" dirty="0">
                <a:solidFill>
                  <a:prstClr val="black"/>
                </a:solidFill>
              </a:rPr>
              <a:t>) életmódja és védekezési lehetőségek” /Papp Komáromi Judit SZIE, előadás, Tác/</a:t>
            </a:r>
            <a:endParaRPr lang="hu-HU" sz="1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5235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8" y="-6393"/>
            <a:ext cx="9144000" cy="5744645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>
            <a:off x="0" y="5738252"/>
            <a:ext cx="88924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dirty="0">
                <a:solidFill>
                  <a:prstClr val="black"/>
                </a:solidFill>
              </a:rPr>
              <a:t>Forrás: „Az amerikai kukoricabogár (</a:t>
            </a:r>
            <a:r>
              <a:rPr lang="hu-HU" sz="1400" dirty="0" err="1">
                <a:solidFill>
                  <a:prstClr val="black"/>
                </a:solidFill>
              </a:rPr>
              <a:t>Diabrotika</a:t>
            </a:r>
            <a:r>
              <a:rPr lang="hu-HU" sz="1400" dirty="0">
                <a:solidFill>
                  <a:prstClr val="black"/>
                </a:solidFill>
              </a:rPr>
              <a:t> </a:t>
            </a:r>
            <a:r>
              <a:rPr lang="hu-HU" sz="1400" dirty="0" err="1">
                <a:solidFill>
                  <a:prstClr val="black"/>
                </a:solidFill>
              </a:rPr>
              <a:t>virgifera</a:t>
            </a:r>
            <a:r>
              <a:rPr lang="hu-HU" sz="1400" dirty="0">
                <a:solidFill>
                  <a:prstClr val="black"/>
                </a:solidFill>
              </a:rPr>
              <a:t> </a:t>
            </a:r>
            <a:r>
              <a:rPr lang="hu-HU" sz="1400" dirty="0" err="1">
                <a:solidFill>
                  <a:prstClr val="black"/>
                </a:solidFill>
              </a:rPr>
              <a:t>virgifera</a:t>
            </a:r>
            <a:r>
              <a:rPr lang="hu-HU" sz="1400" dirty="0">
                <a:solidFill>
                  <a:prstClr val="black"/>
                </a:solidFill>
              </a:rPr>
              <a:t> </a:t>
            </a:r>
            <a:r>
              <a:rPr lang="hu-HU" sz="1400" dirty="0" err="1">
                <a:solidFill>
                  <a:prstClr val="black"/>
                </a:solidFill>
              </a:rPr>
              <a:t>LeConte</a:t>
            </a:r>
            <a:r>
              <a:rPr lang="hu-HU" sz="1400" dirty="0">
                <a:solidFill>
                  <a:prstClr val="black"/>
                </a:solidFill>
              </a:rPr>
              <a:t>) életmódja és védekezési lehetőségek” /Papp Komáromi Judit SZIE, előadás, Tác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545056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b="1" dirty="0" smtClean="0"/>
              <a:t>Előrejelzés</a:t>
            </a:r>
            <a:endParaRPr lang="hu-HU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Tojások számának meghatározása talajvizsgálattal (tojáskimosás)</a:t>
            </a:r>
          </a:p>
          <a:p>
            <a:r>
              <a:rPr lang="hu-HU" dirty="0" smtClean="0"/>
              <a:t>Munkaigényes módszer</a:t>
            </a:r>
          </a:p>
          <a:p>
            <a:r>
              <a:rPr lang="hu-HU" dirty="0" smtClean="0"/>
              <a:t>Kis hatékonyságú (táblázat)</a:t>
            </a:r>
          </a:p>
          <a:p>
            <a:endParaRPr lang="hu-HU" dirty="0" smtClean="0"/>
          </a:p>
          <a:p>
            <a:pPr marL="0" indent="0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731596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ábláza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0340563"/>
              </p:ext>
            </p:extLst>
          </p:nvPr>
        </p:nvGraphicFramePr>
        <p:xfrm>
          <a:off x="539552" y="476673"/>
          <a:ext cx="7848872" cy="48245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62218"/>
                <a:gridCol w="1962218"/>
                <a:gridCol w="1962218"/>
                <a:gridCol w="1962218"/>
              </a:tblGrid>
              <a:tr h="1142653">
                <a:tc>
                  <a:txBody>
                    <a:bodyPr/>
                    <a:lstStyle/>
                    <a:p>
                      <a:r>
                        <a:rPr lang="hu-HU" dirty="0" smtClean="0"/>
                        <a:t>Talajhoz kevert tojásszám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1.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2.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3.</a:t>
                      </a:r>
                      <a:endParaRPr lang="hu-HU" dirty="0"/>
                    </a:p>
                  </a:txBody>
                  <a:tcPr/>
                </a:tc>
              </a:tr>
              <a:tr h="463410">
                <a:tc>
                  <a:txBody>
                    <a:bodyPr/>
                    <a:lstStyle/>
                    <a:p>
                      <a:r>
                        <a:rPr lang="hu-HU" dirty="0" smtClean="0"/>
                        <a:t>db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301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306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318</a:t>
                      </a:r>
                      <a:endParaRPr lang="hu-HU" dirty="0"/>
                    </a:p>
                  </a:txBody>
                  <a:tcPr/>
                </a:tc>
              </a:tr>
              <a:tr h="463410">
                <a:tc>
                  <a:txBody>
                    <a:bodyPr/>
                    <a:lstStyle/>
                    <a:p>
                      <a:r>
                        <a:rPr lang="hu-HU" dirty="0" smtClean="0"/>
                        <a:t>%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100%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100%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100%</a:t>
                      </a:r>
                      <a:endParaRPr lang="hu-HU" dirty="0"/>
                    </a:p>
                  </a:txBody>
                  <a:tcPr/>
                </a:tc>
              </a:tr>
              <a:tr h="1828245">
                <a:tc>
                  <a:txBody>
                    <a:bodyPr/>
                    <a:lstStyle/>
                    <a:p>
                      <a:r>
                        <a:rPr lang="hu-HU" dirty="0" smtClean="0"/>
                        <a:t>0,25mm szűrőn felfogott tojások száma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</a:tr>
              <a:tr h="463410">
                <a:tc>
                  <a:txBody>
                    <a:bodyPr/>
                    <a:lstStyle/>
                    <a:p>
                      <a:r>
                        <a:rPr lang="hu-HU" dirty="0" smtClean="0"/>
                        <a:t>db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5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17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15</a:t>
                      </a:r>
                      <a:endParaRPr lang="hu-HU" dirty="0"/>
                    </a:p>
                  </a:txBody>
                  <a:tcPr/>
                </a:tc>
              </a:tr>
              <a:tr h="463410">
                <a:tc>
                  <a:txBody>
                    <a:bodyPr/>
                    <a:lstStyle/>
                    <a:p>
                      <a:r>
                        <a:rPr lang="hu-HU" dirty="0" smtClean="0"/>
                        <a:t>%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1,5%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5,5%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4,7%</a:t>
                      </a:r>
                      <a:endParaRPr lang="hu-H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Szövegdoboz 3"/>
          <p:cNvSpPr txBox="1"/>
          <p:nvPr/>
        </p:nvSpPr>
        <p:spPr>
          <a:xfrm>
            <a:off x="539552" y="5589240"/>
            <a:ext cx="79928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/Ujvári et </a:t>
            </a:r>
            <a:r>
              <a:rPr lang="hu-HU" dirty="0" err="1" smtClean="0"/>
              <a:t>al</a:t>
            </a:r>
            <a:r>
              <a:rPr lang="hu-HU" dirty="0" smtClean="0"/>
              <a:t>., 2002/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653497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 kártevő megjelenése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A kártevő 1992-ben jelent meg Európában, Szerbiában (</a:t>
            </a:r>
            <a:r>
              <a:rPr lang="hu-HU" i="1" dirty="0" err="1" smtClean="0"/>
              <a:t>Baca</a:t>
            </a:r>
            <a:r>
              <a:rPr lang="hu-HU" i="1" dirty="0" smtClean="0"/>
              <a:t>, 1993</a:t>
            </a:r>
            <a:r>
              <a:rPr lang="hu-HU" dirty="0" smtClean="0"/>
              <a:t>)</a:t>
            </a:r>
          </a:p>
          <a:p>
            <a:r>
              <a:rPr lang="hu-HU" dirty="0" smtClean="0"/>
              <a:t>Magyarországon 1995-ben észlelték először (</a:t>
            </a:r>
            <a:r>
              <a:rPr lang="hu-HU" i="1" dirty="0" err="1" smtClean="0"/>
              <a:t>Princzinger</a:t>
            </a:r>
            <a:r>
              <a:rPr lang="hu-HU" i="1" dirty="0" smtClean="0"/>
              <a:t>, 1996</a:t>
            </a:r>
            <a:r>
              <a:rPr lang="hu-HU" dirty="0" smtClean="0"/>
              <a:t>)</a:t>
            </a:r>
          </a:p>
          <a:p>
            <a:r>
              <a:rPr lang="hu-HU" dirty="0" smtClean="0"/>
              <a:t>Jelentősebb gazdasági kárt Magyarországon a</a:t>
            </a:r>
            <a:r>
              <a:rPr lang="hu-HU" dirty="0"/>
              <a:t> </a:t>
            </a:r>
            <a:r>
              <a:rPr lang="hu-HU" dirty="0" smtClean="0"/>
              <a:t>kétezres évek óta okoz</a:t>
            </a:r>
          </a:p>
          <a:p>
            <a:r>
              <a:rPr lang="hu-HU" dirty="0" smtClean="0"/>
              <a:t>Európa szerte elterjedt, komoly kártevő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799145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Lárvák számának megállapítása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Hátránya, hogy a vizsgálatkor már megtörtént, vagy folyamatos a kártétel</a:t>
            </a:r>
          </a:p>
          <a:p>
            <a:r>
              <a:rPr lang="hu-HU" dirty="0" smtClean="0"/>
              <a:t>Munkaigényes</a:t>
            </a:r>
          </a:p>
          <a:p>
            <a:r>
              <a:rPr lang="hu-HU" dirty="0" smtClean="0"/>
              <a:t>L3 lárva számlálására alkalmas</a:t>
            </a:r>
          </a:p>
          <a:p>
            <a:r>
              <a:rPr lang="hu-HU" dirty="0" smtClean="0"/>
              <a:t>5-8 lárva/tő esetén már gazdasági kártételről beszélünk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846569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b="1" dirty="0" smtClean="0"/>
              <a:t>IOWA skála 1-6</a:t>
            </a:r>
            <a:endParaRPr lang="hu-HU" b="1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2276872"/>
            <a:ext cx="6408712" cy="3621066"/>
          </a:xfrm>
        </p:spPr>
      </p:pic>
    </p:spTree>
    <p:extLst>
      <p:ext uri="{BB962C8B-B14F-4D97-AF65-F5344CB8AC3E}">
        <p14:creationId xmlns:p14="http://schemas.microsoft.com/office/powerpoint/2010/main" val="3865203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b="1" dirty="0" smtClean="0"/>
              <a:t>Imágók előrejelzése</a:t>
            </a:r>
            <a:endParaRPr lang="hu-HU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Vizuális megfigyelés (1-3 bogár/tő már a tárgyévben termésveszteséget okoz, 1db/tő a következő évben okoz jelentős kárt)</a:t>
            </a:r>
          </a:p>
          <a:p>
            <a:r>
              <a:rPr lang="hu-HU" b="1" dirty="0" err="1" smtClean="0">
                <a:solidFill>
                  <a:srgbClr val="FF0000"/>
                </a:solidFill>
              </a:rPr>
              <a:t>Feromon</a:t>
            </a:r>
            <a:r>
              <a:rPr lang="hu-HU" dirty="0" smtClean="0"/>
              <a:t> csapda</a:t>
            </a:r>
          </a:p>
          <a:p>
            <a:r>
              <a:rPr lang="hu-HU" dirty="0" smtClean="0"/>
              <a:t>Sárga ragadós lapcsapdák</a:t>
            </a:r>
          </a:p>
          <a:p>
            <a:r>
              <a:rPr lang="hu-HU" dirty="0" smtClean="0"/>
              <a:t>Sátorhálós csapda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208189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b="1" dirty="0" smtClean="0"/>
              <a:t>Kártételek I.</a:t>
            </a:r>
            <a:endParaRPr lang="hu-HU" b="1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2780928"/>
            <a:ext cx="5468694" cy="3672408"/>
          </a:xfrm>
        </p:spPr>
      </p:pic>
      <p:sp>
        <p:nvSpPr>
          <p:cNvPr id="5" name="Szövegdoboz 4"/>
          <p:cNvSpPr txBox="1"/>
          <p:nvPr/>
        </p:nvSpPr>
        <p:spPr>
          <a:xfrm>
            <a:off x="539552" y="1988840"/>
            <a:ext cx="70567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dirty="0" smtClean="0">
                <a:solidFill>
                  <a:srgbClr val="FF0000"/>
                </a:solidFill>
              </a:rPr>
              <a:t>Lárva gyökérrágás következtében kidőlt állomány</a:t>
            </a:r>
            <a:endParaRPr lang="hu-HU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6099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b="1" dirty="0" smtClean="0"/>
              <a:t>Kártételek II.</a:t>
            </a:r>
            <a:endParaRPr lang="hu-HU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>
                <a:solidFill>
                  <a:srgbClr val="FF0000"/>
                </a:solidFill>
              </a:rPr>
              <a:t>A lárva gyökérrágása után a kukorica növény tovább- a fény irányába </a:t>
            </a:r>
            <a:r>
              <a:rPr lang="hu-HU" dirty="0" err="1" smtClean="0">
                <a:solidFill>
                  <a:srgbClr val="FF0000"/>
                </a:solidFill>
              </a:rPr>
              <a:t>növekszik-szára</a:t>
            </a:r>
            <a:r>
              <a:rPr lang="hu-HU" dirty="0" smtClean="0">
                <a:solidFill>
                  <a:srgbClr val="FF0000"/>
                </a:solidFill>
              </a:rPr>
              <a:t> felhajlik „hattyúnyak-tünet”</a:t>
            </a:r>
          </a:p>
          <a:p>
            <a:endParaRPr lang="hu-HU" dirty="0">
              <a:solidFill>
                <a:srgbClr val="FF0000"/>
              </a:solidFill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2924944"/>
            <a:ext cx="4968552" cy="3726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2000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b="1" dirty="0" smtClean="0"/>
              <a:t>Kártételek III.</a:t>
            </a:r>
            <a:endParaRPr lang="hu-HU" b="1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275759"/>
            <a:ext cx="2880320" cy="4143347"/>
          </a:xfrm>
        </p:spPr>
      </p:pic>
      <p:sp>
        <p:nvSpPr>
          <p:cNvPr id="5" name="Szövegdoboz 4"/>
          <p:cNvSpPr txBox="1"/>
          <p:nvPr/>
        </p:nvSpPr>
        <p:spPr>
          <a:xfrm>
            <a:off x="3419872" y="2780928"/>
            <a:ext cx="540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 smtClean="0">
                <a:solidFill>
                  <a:srgbClr val="FF0000"/>
                </a:solidFill>
              </a:rPr>
              <a:t>Az imágók a címert károsítják</a:t>
            </a:r>
            <a:endParaRPr lang="hu-HU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7357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b="1" dirty="0" smtClean="0"/>
              <a:t>Kártételek IV.</a:t>
            </a:r>
            <a:endParaRPr lang="hu-HU" b="1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4005064"/>
            <a:ext cx="6191250" cy="2343150"/>
          </a:xfrm>
        </p:spPr>
      </p:pic>
      <p:sp>
        <p:nvSpPr>
          <p:cNvPr id="5" name="Szövegdoboz 4"/>
          <p:cNvSpPr txBox="1"/>
          <p:nvPr/>
        </p:nvSpPr>
        <p:spPr>
          <a:xfrm>
            <a:off x="539552" y="2060848"/>
            <a:ext cx="82089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 smtClean="0">
                <a:solidFill>
                  <a:srgbClr val="FF0000"/>
                </a:solidFill>
              </a:rPr>
              <a:t>A bibeszálak károsítása következtében szemhiányos  csövek fejlődnek</a:t>
            </a:r>
            <a:endParaRPr lang="hu-HU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7006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b="1" dirty="0" smtClean="0"/>
              <a:t>Kártételek (összefoglalás)</a:t>
            </a:r>
            <a:endParaRPr lang="hu-HU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u-HU" b="1" dirty="0" smtClean="0"/>
              <a:t>A gyökérkártétel nyomán a növény  víz és tápanyag felvételi képessége csökken, a kukorica kidől, a kidőlt növény termését nehéz betakarítani</a:t>
            </a:r>
          </a:p>
          <a:p>
            <a:r>
              <a:rPr lang="hu-HU" b="1" dirty="0" smtClean="0"/>
              <a:t>A megrágott gyökér nyitott kapu a károsító gombák számára</a:t>
            </a:r>
          </a:p>
          <a:p>
            <a:r>
              <a:rPr lang="hu-HU" b="1" dirty="0" smtClean="0"/>
              <a:t>Az imágó a címer rágásával (pollenkártétel), a bibeszálak rágásával (szemkártétel) csökkentheti a termést</a:t>
            </a:r>
          </a:p>
          <a:p>
            <a:r>
              <a:rPr lang="hu-HU" b="1" dirty="0" smtClean="0"/>
              <a:t>A levelek hámozgatásával a </a:t>
            </a:r>
            <a:r>
              <a:rPr lang="hu-HU" b="1" dirty="0" err="1" smtClean="0"/>
              <a:t>fotoszintetizáló</a:t>
            </a:r>
            <a:r>
              <a:rPr lang="hu-HU" b="1" dirty="0" smtClean="0"/>
              <a:t> felület csökken</a:t>
            </a:r>
            <a:endParaRPr lang="hu-HU" b="1" dirty="0"/>
          </a:p>
        </p:txBody>
      </p:sp>
    </p:spTree>
    <p:extLst>
      <p:ext uri="{BB962C8B-B14F-4D97-AF65-F5344CB8AC3E}">
        <p14:creationId xmlns:p14="http://schemas.microsoft.com/office/powerpoint/2010/main" val="3073481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b="1" dirty="0" smtClean="0"/>
              <a:t>Védekezési stratégiák az USA-ban</a:t>
            </a:r>
            <a:endParaRPr lang="hu-HU" b="1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972608"/>
            <a:ext cx="8229600" cy="4314547"/>
          </a:xfrm>
        </p:spPr>
      </p:pic>
    </p:spTree>
    <p:extLst>
      <p:ext uri="{BB962C8B-B14F-4D97-AF65-F5344CB8AC3E}">
        <p14:creationId xmlns:p14="http://schemas.microsoft.com/office/powerpoint/2010/main" val="830006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hu-HU" b="1" dirty="0" smtClean="0"/>
              <a:t>Engedélyezett szerek 2015 (</a:t>
            </a:r>
            <a:r>
              <a:rPr lang="hu-HU" b="1" dirty="0" err="1" smtClean="0"/>
              <a:t>forrás.NÉBIH</a:t>
            </a:r>
            <a:r>
              <a:rPr lang="hu-HU" b="1" dirty="0" smtClean="0"/>
              <a:t>) I.</a:t>
            </a:r>
            <a:endParaRPr lang="hu-HU" b="1" dirty="0"/>
          </a:p>
        </p:txBody>
      </p:sp>
      <p:graphicFrame>
        <p:nvGraphicFramePr>
          <p:cNvPr id="4" name="Tartalom helye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48991967"/>
              </p:ext>
            </p:extLst>
          </p:nvPr>
        </p:nvGraphicFramePr>
        <p:xfrm>
          <a:off x="2483768" y="1988841"/>
          <a:ext cx="4032448" cy="446449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38965"/>
                <a:gridCol w="2593483"/>
              </a:tblGrid>
              <a:tr h="227548"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u="none" strike="noStrike">
                          <a:effectLst/>
                        </a:rPr>
                        <a:t>Avaunt 150 EC</a:t>
                      </a:r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u="none" strike="noStrike">
                          <a:effectLst/>
                        </a:rPr>
                        <a:t>Indoxakarb</a:t>
                      </a:r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27548"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u="none" strike="noStrike">
                          <a:effectLst/>
                        </a:rPr>
                        <a:t>Biscaya</a:t>
                      </a:r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u="none" strike="noStrike">
                          <a:effectLst/>
                        </a:rPr>
                        <a:t>Tiakloprid</a:t>
                      </a:r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27548"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u="none" strike="noStrike">
                          <a:effectLst/>
                        </a:rPr>
                        <a:t>Bulldock 25 EC</a:t>
                      </a:r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u="none" strike="noStrike">
                          <a:effectLst/>
                        </a:rPr>
                        <a:t>Béta-ciflutrin</a:t>
                      </a:r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27548"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u="none" strike="noStrike">
                          <a:effectLst/>
                        </a:rPr>
                        <a:t>Calypso 480 SC</a:t>
                      </a:r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u="none" strike="noStrike">
                          <a:effectLst/>
                        </a:rPr>
                        <a:t>Tiakloprid</a:t>
                      </a:r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27548"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u="none" strike="noStrike">
                          <a:effectLst/>
                        </a:rPr>
                        <a:t>Cyperkill Max</a:t>
                      </a:r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u="none" strike="noStrike">
                          <a:effectLst/>
                        </a:rPr>
                        <a:t>Cipermetrin</a:t>
                      </a:r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27548"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u="none" strike="noStrike">
                          <a:effectLst/>
                        </a:rPr>
                        <a:t>Dursban 480 EC</a:t>
                      </a:r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u="none" strike="noStrike">
                          <a:effectLst/>
                        </a:rPr>
                        <a:t>klórpirifosz</a:t>
                      </a:r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411863"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u="none" strike="noStrike">
                          <a:effectLst/>
                        </a:rPr>
                        <a:t>Dursban Delta CS</a:t>
                      </a:r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u="none" strike="noStrike">
                          <a:effectLst/>
                        </a:rPr>
                        <a:t>Klórpirifosz</a:t>
                      </a:r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27548"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u="none" strike="noStrike">
                          <a:effectLst/>
                        </a:rPr>
                        <a:t>Fendona 10 EC</a:t>
                      </a:r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u="none" strike="noStrike">
                          <a:effectLst/>
                        </a:rPr>
                        <a:t>Alfa-cipermetrin (alfametrin)</a:t>
                      </a:r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27548"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u="none" strike="noStrike">
                          <a:effectLst/>
                        </a:rPr>
                        <a:t>Force 10 CS</a:t>
                      </a:r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u="none" strike="noStrike">
                          <a:effectLst/>
                        </a:rPr>
                        <a:t>teflutrin</a:t>
                      </a:r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27548"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u="none" strike="noStrike">
                          <a:effectLst/>
                        </a:rPr>
                        <a:t>Fury 10 EC</a:t>
                      </a:r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u="none" strike="noStrike">
                          <a:effectLst/>
                        </a:rPr>
                        <a:t>Zéta-cipermetrin</a:t>
                      </a:r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27548"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u="none" strike="noStrike">
                          <a:effectLst/>
                        </a:rPr>
                        <a:t>Fury 10 EW</a:t>
                      </a:r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u="none" strike="noStrike">
                          <a:effectLst/>
                        </a:rPr>
                        <a:t>Zéta-cipermetrin</a:t>
                      </a:r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411863"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u="none" strike="noStrike">
                          <a:effectLst/>
                        </a:rPr>
                        <a:t>Inazuma</a:t>
                      </a:r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u="none" strike="noStrike">
                          <a:effectLst/>
                        </a:rPr>
                        <a:t>Lambda-cihalotrin, Acetamiprid</a:t>
                      </a:r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27548"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u="none" strike="noStrike">
                          <a:effectLst/>
                        </a:rPr>
                        <a:t>Invite EC</a:t>
                      </a:r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u="none" strike="noStrike">
                          <a:effectLst/>
                        </a:rPr>
                        <a:t>kukurbitacin</a:t>
                      </a:r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27548"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u="none" strike="noStrike">
                          <a:effectLst/>
                        </a:rPr>
                        <a:t>Kaiso EG</a:t>
                      </a:r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u="none" strike="noStrike">
                          <a:effectLst/>
                        </a:rPr>
                        <a:t>Lambda-cihalotrin</a:t>
                      </a:r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27548"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u="none" strike="noStrike">
                          <a:effectLst/>
                        </a:rPr>
                        <a:t>Kaiso Garden</a:t>
                      </a:r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u="none" strike="noStrike">
                          <a:effectLst/>
                        </a:rPr>
                        <a:t>Lambda-cihalotrin</a:t>
                      </a:r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27548"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u="none" strike="noStrike">
                          <a:effectLst/>
                        </a:rPr>
                        <a:t>Karate 2,5 WG</a:t>
                      </a:r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u="none" strike="noStrike">
                          <a:effectLst/>
                        </a:rPr>
                        <a:t>Lambda-cihalotrin</a:t>
                      </a:r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27548"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u="none" strike="noStrike">
                          <a:effectLst/>
                        </a:rPr>
                        <a:t>Karate Zeon 5 CS</a:t>
                      </a:r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u="none" strike="noStrike">
                          <a:effectLst/>
                        </a:rPr>
                        <a:t>Lambda-cihalotrin</a:t>
                      </a:r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27548"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u="none" strike="noStrike">
                          <a:effectLst/>
                        </a:rPr>
                        <a:t>Karis 10 CS</a:t>
                      </a:r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u="none" strike="noStrike" dirty="0" err="1">
                          <a:effectLst/>
                        </a:rPr>
                        <a:t>Lambda-cihalotrin</a:t>
                      </a:r>
                      <a:endParaRPr lang="hu-H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7976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238" y="433388"/>
            <a:ext cx="7629525" cy="5991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55383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hu-HU" b="1" dirty="0" smtClean="0"/>
              <a:t>Engedélyezett szerek (forrás: NÉBIH)</a:t>
            </a:r>
            <a:endParaRPr lang="hu-HU" b="1" dirty="0"/>
          </a:p>
        </p:txBody>
      </p:sp>
      <p:graphicFrame>
        <p:nvGraphicFramePr>
          <p:cNvPr id="4" name="Tartalom helye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2757035"/>
              </p:ext>
            </p:extLst>
          </p:nvPr>
        </p:nvGraphicFramePr>
        <p:xfrm>
          <a:off x="2123728" y="2204867"/>
          <a:ext cx="4464496" cy="428447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93139"/>
                <a:gridCol w="2871357"/>
              </a:tblGrid>
              <a:tr h="354039"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u="none" strike="noStrike">
                          <a:effectLst/>
                        </a:rPr>
                        <a:t>Mospilan 20 SG</a:t>
                      </a:r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u="none" strike="noStrike">
                          <a:effectLst/>
                        </a:rPr>
                        <a:t>Acetamiprid</a:t>
                      </a:r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54039"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u="none" strike="noStrike">
                          <a:effectLst/>
                        </a:rPr>
                        <a:t>Mospilan 20 SP</a:t>
                      </a:r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u="none" strike="noStrike">
                          <a:effectLst/>
                        </a:rPr>
                        <a:t>Acetamiprid</a:t>
                      </a:r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54039"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u="none" strike="noStrike">
                          <a:effectLst/>
                        </a:rPr>
                        <a:t>Pychlorex 480 EC</a:t>
                      </a:r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u="none" strike="noStrike">
                          <a:effectLst/>
                        </a:rPr>
                        <a:t>Klórpirifosz</a:t>
                      </a:r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54039"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u="none" strike="noStrike">
                          <a:effectLst/>
                        </a:rPr>
                        <a:t>Pyrinex 25 CS</a:t>
                      </a:r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u="none" strike="noStrike">
                          <a:effectLst/>
                        </a:rPr>
                        <a:t>Klórpirifosz</a:t>
                      </a:r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54039"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u="none" strike="noStrike">
                          <a:effectLst/>
                        </a:rPr>
                        <a:t>Pyrinex 25 CS</a:t>
                      </a:r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u="none" strike="noStrike">
                          <a:effectLst/>
                        </a:rPr>
                        <a:t>Klórpirifosz</a:t>
                      </a:r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90042"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u="none" strike="noStrike">
                          <a:effectLst/>
                        </a:rPr>
                        <a:t>Pyrinex 25 CS</a:t>
                      </a:r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u="none" strike="noStrike">
                          <a:effectLst/>
                        </a:rPr>
                        <a:t>Klórpirifosz</a:t>
                      </a:r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54039"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u="none" strike="noStrike">
                          <a:effectLst/>
                        </a:rPr>
                        <a:t>Pyrinex 48 EC</a:t>
                      </a:r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u="none" strike="noStrike">
                          <a:effectLst/>
                        </a:rPr>
                        <a:t>Klórpirifosz</a:t>
                      </a:r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54039"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u="none" strike="noStrike">
                          <a:effectLst/>
                        </a:rPr>
                        <a:t>Pyrinex Supreme</a:t>
                      </a:r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u="none" strike="noStrike">
                          <a:effectLst/>
                        </a:rPr>
                        <a:t>Béta-ciflutrin, Klórpirifosz</a:t>
                      </a:r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54039"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u="none" strike="noStrike">
                          <a:effectLst/>
                        </a:rPr>
                        <a:t>Rogor L-40 EC</a:t>
                      </a:r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u="none" strike="noStrike">
                          <a:effectLst/>
                        </a:rPr>
                        <a:t>Dimetoát</a:t>
                      </a:r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54039"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u="none" strike="noStrike">
                          <a:effectLst/>
                        </a:rPr>
                        <a:t>Steward 30 DF</a:t>
                      </a:r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u="none" strike="noStrike">
                          <a:effectLst/>
                        </a:rPr>
                        <a:t>Indoxakarb</a:t>
                      </a:r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54039"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u="none" strike="noStrike">
                          <a:effectLst/>
                        </a:rPr>
                        <a:t>Sumi Alfa 5 EW</a:t>
                      </a:r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u="none" strike="noStrike">
                          <a:effectLst/>
                        </a:rPr>
                        <a:t>Eszfenvalerát</a:t>
                      </a:r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54039"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u="none" strike="noStrike">
                          <a:effectLst/>
                        </a:rPr>
                        <a:t>Sumi-Alfa 5 EC</a:t>
                      </a:r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u="none" strike="noStrike" dirty="0" err="1">
                          <a:effectLst/>
                        </a:rPr>
                        <a:t>Eszfenvalerát</a:t>
                      </a:r>
                      <a:endParaRPr lang="hu-H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90724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hu-HU" b="1" dirty="0" err="1" smtClean="0">
                <a:solidFill>
                  <a:srgbClr val="00B050"/>
                </a:solidFill>
              </a:rPr>
              <a:t>CornProtect</a:t>
            </a:r>
            <a:r>
              <a:rPr lang="hu-HU" b="1" dirty="0" smtClean="0"/>
              <a:t/>
            </a:r>
            <a:br>
              <a:rPr lang="hu-HU" b="1" dirty="0" smtClean="0"/>
            </a:br>
            <a:r>
              <a:rPr lang="hu-HU" b="1" dirty="0" smtClean="0"/>
              <a:t>8 metil-2 </a:t>
            </a:r>
            <a:r>
              <a:rPr lang="hu-HU" b="1" dirty="0" err="1" smtClean="0"/>
              <a:t>dekanolpropanoát</a:t>
            </a:r>
            <a:endParaRPr lang="hu-HU" b="1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731" y="1935163"/>
            <a:ext cx="6987645" cy="43894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7808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hu-HU" b="1" dirty="0" smtClean="0"/>
              <a:t>Védekezés </a:t>
            </a:r>
            <a:r>
              <a:rPr lang="hu-HU" b="1" dirty="0" err="1" smtClean="0">
                <a:solidFill>
                  <a:srgbClr val="00B050"/>
                </a:solidFill>
              </a:rPr>
              <a:t>CornProtect</a:t>
            </a:r>
            <a:r>
              <a:rPr lang="hu-HU" b="1" dirty="0" smtClean="0">
                <a:solidFill>
                  <a:srgbClr val="00B050"/>
                </a:solidFill>
              </a:rPr>
              <a:t> </a:t>
            </a:r>
            <a:r>
              <a:rPr lang="hu-HU" b="1" dirty="0" smtClean="0"/>
              <a:t>kijuttatásával</a:t>
            </a:r>
            <a:endParaRPr lang="hu-HU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b="1" dirty="0" err="1" smtClean="0"/>
              <a:t>Feromon</a:t>
            </a:r>
            <a:r>
              <a:rPr lang="hu-HU" b="1" dirty="0" smtClean="0"/>
              <a:t> légtértelítéses, megzavarásos technika:</a:t>
            </a:r>
          </a:p>
          <a:p>
            <a:r>
              <a:rPr lang="hu-HU" b="1" dirty="0" smtClean="0"/>
              <a:t>A nőstények illatanyagokkal (</a:t>
            </a:r>
            <a:r>
              <a:rPr lang="hu-HU" b="1" dirty="0" err="1" smtClean="0"/>
              <a:t>feromonokkal</a:t>
            </a:r>
            <a:r>
              <a:rPr lang="hu-HU" b="1" dirty="0" smtClean="0"/>
              <a:t>) vonzzák magukhoz a hímeket</a:t>
            </a:r>
          </a:p>
          <a:p>
            <a:r>
              <a:rPr lang="hu-HU" b="1" dirty="0" smtClean="0"/>
              <a:t>Lényege, hogy a kukoricaállományra kijuttatott </a:t>
            </a:r>
            <a:r>
              <a:rPr lang="hu-HU" b="1" dirty="0" err="1" smtClean="0">
                <a:solidFill>
                  <a:srgbClr val="00B050"/>
                </a:solidFill>
              </a:rPr>
              <a:t>CornProtect</a:t>
            </a:r>
            <a:r>
              <a:rPr lang="hu-HU" b="1" dirty="0" smtClean="0"/>
              <a:t> hosszú időn keresztül nagyobb töménységű </a:t>
            </a:r>
            <a:r>
              <a:rPr lang="hu-HU" b="1" dirty="0" err="1" smtClean="0"/>
              <a:t>feromont</a:t>
            </a:r>
            <a:r>
              <a:rPr lang="hu-HU" b="1" dirty="0" smtClean="0"/>
              <a:t> bocsájt a levegőbe, mint a nőstények, ezáltal a hímeket megzavarjuk, azok nem, vagy csak nehezen találják meg a nőstényeket, tehát a párzás nem, vagy csak kis százalékban jön létr</a:t>
            </a:r>
            <a:r>
              <a:rPr lang="hu-HU" dirty="0" smtClean="0"/>
              <a:t>e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976533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hu-HU" b="1" dirty="0"/>
              <a:t>Védekezés </a:t>
            </a:r>
            <a:r>
              <a:rPr lang="hu-HU" b="1" dirty="0" err="1">
                <a:solidFill>
                  <a:srgbClr val="00B050"/>
                </a:solidFill>
              </a:rPr>
              <a:t>CornProtect</a:t>
            </a:r>
            <a:r>
              <a:rPr lang="hu-HU" b="1" dirty="0"/>
              <a:t> kijuttatásával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b="1" dirty="0" smtClean="0"/>
              <a:t>A </a:t>
            </a:r>
            <a:r>
              <a:rPr lang="hu-HU" b="1" dirty="0" err="1" smtClean="0">
                <a:solidFill>
                  <a:srgbClr val="00B050"/>
                </a:solidFill>
              </a:rPr>
              <a:t>CornProtec</a:t>
            </a:r>
            <a:r>
              <a:rPr lang="hu-HU" b="1" dirty="0" err="1" smtClean="0"/>
              <a:t>t-ben</a:t>
            </a:r>
            <a:r>
              <a:rPr lang="hu-HU" b="1" dirty="0" smtClean="0"/>
              <a:t> </a:t>
            </a:r>
            <a:r>
              <a:rPr lang="hu-HU" b="1" dirty="0" err="1" smtClean="0"/>
              <a:t>a</a:t>
            </a:r>
            <a:r>
              <a:rPr lang="hu-HU" b="1" dirty="0" smtClean="0"/>
              <a:t> </a:t>
            </a:r>
            <a:r>
              <a:rPr lang="hu-HU" b="1" dirty="0" err="1" smtClean="0"/>
              <a:t>feromonok</a:t>
            </a:r>
            <a:r>
              <a:rPr lang="hu-HU" b="1" dirty="0" smtClean="0"/>
              <a:t> vivőanyaga ZEOLIT (vulkanikus kőzet), melybe bonyolult eljárással juttatjuk be a </a:t>
            </a:r>
            <a:r>
              <a:rPr lang="hu-HU" b="1" dirty="0" err="1" smtClean="0"/>
              <a:t>feromont</a:t>
            </a:r>
            <a:endParaRPr lang="hu-HU" b="1" dirty="0" smtClean="0"/>
          </a:p>
          <a:p>
            <a:r>
              <a:rPr lang="hu-HU" b="1" dirty="0" smtClean="0"/>
              <a:t>Kijuttatás után ez a </a:t>
            </a:r>
            <a:r>
              <a:rPr lang="hu-HU" b="1" dirty="0" err="1" smtClean="0"/>
              <a:t>formuláció</a:t>
            </a:r>
            <a:r>
              <a:rPr lang="hu-HU" b="1" dirty="0" smtClean="0"/>
              <a:t> hosszú hatástartamot, hosszan tartó magas </a:t>
            </a:r>
            <a:r>
              <a:rPr lang="hu-HU" b="1" dirty="0" err="1" smtClean="0"/>
              <a:t>feromon</a:t>
            </a:r>
            <a:r>
              <a:rPr lang="hu-HU" b="1" dirty="0" smtClean="0"/>
              <a:t> szintet biztosít a kezelt állományban</a:t>
            </a:r>
          </a:p>
          <a:p>
            <a:r>
              <a:rPr lang="hu-HU" b="1" dirty="0" smtClean="0"/>
              <a:t>Ezáltal a párzás akadályozott, vagy csökkent hatékonyságú és a következőévi lárvaszám jelentősen csökken</a:t>
            </a:r>
            <a:endParaRPr lang="hu-HU" b="1" dirty="0"/>
          </a:p>
        </p:txBody>
      </p:sp>
    </p:spTree>
    <p:extLst>
      <p:ext uri="{BB962C8B-B14F-4D97-AF65-F5344CB8AC3E}">
        <p14:creationId xmlns:p14="http://schemas.microsoft.com/office/powerpoint/2010/main" val="772594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hu-HU" b="1" dirty="0"/>
              <a:t>Védekezés </a:t>
            </a:r>
            <a:r>
              <a:rPr lang="hu-HU" b="1" dirty="0" err="1">
                <a:solidFill>
                  <a:srgbClr val="00B050"/>
                </a:solidFill>
              </a:rPr>
              <a:t>CornProtect</a:t>
            </a:r>
            <a:r>
              <a:rPr lang="hu-HU" b="1" dirty="0"/>
              <a:t> kijuttatásával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b="1" dirty="0" smtClean="0"/>
              <a:t>A </a:t>
            </a:r>
            <a:r>
              <a:rPr lang="hu-HU" b="1" dirty="0" err="1" smtClean="0">
                <a:solidFill>
                  <a:srgbClr val="00B050"/>
                </a:solidFill>
              </a:rPr>
              <a:t>CornProtect</a:t>
            </a:r>
            <a:r>
              <a:rPr lang="hu-HU" b="1" dirty="0" smtClean="0"/>
              <a:t> </a:t>
            </a:r>
            <a:r>
              <a:rPr lang="hu-HU" b="1" dirty="0" err="1" smtClean="0"/>
              <a:t>feromonjai</a:t>
            </a:r>
            <a:r>
              <a:rPr lang="hu-HU" b="1" dirty="0" smtClean="0"/>
              <a:t> nincsenek hatással más rovarokra, tehát használatának ökológiai kockázata nincs</a:t>
            </a:r>
          </a:p>
          <a:p>
            <a:r>
              <a:rPr lang="hu-HU" b="1" dirty="0" smtClean="0"/>
              <a:t>Használata környezetkímélő, méhekre, hasznos rovarokra egyáltalán nem veszélyes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554287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hu-HU" b="1" dirty="0"/>
              <a:t>Védekezés </a:t>
            </a:r>
            <a:r>
              <a:rPr lang="hu-HU" b="1" dirty="0" err="1">
                <a:solidFill>
                  <a:srgbClr val="00B050"/>
                </a:solidFill>
              </a:rPr>
              <a:t>CornProtect</a:t>
            </a:r>
            <a:r>
              <a:rPr lang="hu-HU" b="1" dirty="0"/>
              <a:t> kijuttatásával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b="1" dirty="0" smtClean="0"/>
              <a:t>Helyes alkalmazása:</a:t>
            </a:r>
          </a:p>
          <a:p>
            <a:r>
              <a:rPr lang="hu-HU" b="1" dirty="0" smtClean="0"/>
              <a:t>A megfelelő hatékonyság eléréséhez a nőstény egyedek 14 napos kora előtt (ilyenkor párzik kb. egy hétig)történjen a kijuttatás</a:t>
            </a:r>
          </a:p>
          <a:p>
            <a:r>
              <a:rPr lang="hu-HU" b="1" dirty="0" smtClean="0"/>
              <a:t>Már júniusban (imágó rajzás figyelése kiemelt fontosságú) meg kell kezdeni a védekezést.</a:t>
            </a:r>
          </a:p>
          <a:p>
            <a:r>
              <a:rPr lang="hu-HU" b="1" dirty="0" smtClean="0"/>
              <a:t>A hatás a kezelt táblaszéltől 5-8m-re is terjed és 8-10 héten át tart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118214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hu-HU" sz="4400" b="1" dirty="0" smtClean="0"/>
              <a:t>A gyártó LITHOS cég hivatalos vizsgálata (Ausztria,2014)</a:t>
            </a:r>
            <a:endParaRPr lang="hu-HU" sz="4400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b="1" dirty="0" smtClean="0"/>
              <a:t>A </a:t>
            </a:r>
            <a:r>
              <a:rPr lang="hu-HU" b="1" dirty="0" err="1" smtClean="0">
                <a:solidFill>
                  <a:srgbClr val="00B050"/>
                </a:solidFill>
              </a:rPr>
              <a:t>CornProtect</a:t>
            </a:r>
            <a:r>
              <a:rPr lang="hu-HU" b="1" dirty="0" smtClean="0"/>
              <a:t> alkalmazása júniusban 60-70%-os hatékonyságot eredményezett, a nőstények 60-70%-a nem volt megtermékenyítve, spermatasakjuk üres volt.</a:t>
            </a:r>
          </a:p>
          <a:p>
            <a:r>
              <a:rPr lang="hu-HU" b="1" dirty="0" smtClean="0"/>
              <a:t>Július közepi alkalmazáskor 30-40% volt ugyanez az érték</a:t>
            </a:r>
            <a:endParaRPr lang="hu-HU" b="1" dirty="0"/>
          </a:p>
        </p:txBody>
      </p:sp>
    </p:spTree>
    <p:extLst>
      <p:ext uri="{BB962C8B-B14F-4D97-AF65-F5344CB8AC3E}">
        <p14:creationId xmlns:p14="http://schemas.microsoft.com/office/powerpoint/2010/main" val="3208033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hu-HU" sz="3600" b="1" dirty="0" smtClean="0"/>
              <a:t>Az osztrák élelmiszer-biztonsági ügynökség (AGES) bogársűrűség vizsgálatai a </a:t>
            </a:r>
            <a:r>
              <a:rPr lang="hu-HU" sz="3600" b="1" dirty="0" err="1" smtClean="0">
                <a:solidFill>
                  <a:srgbClr val="00B050"/>
                </a:solidFill>
              </a:rPr>
              <a:t>CornProtect</a:t>
            </a:r>
            <a:r>
              <a:rPr lang="hu-HU" sz="3600" b="1" dirty="0" smtClean="0"/>
              <a:t> vonatkozásában</a:t>
            </a:r>
            <a:endParaRPr lang="hu-HU" sz="3600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b="1" dirty="0" smtClean="0"/>
              <a:t>8 kukoricanövény 20,40,80 bogár/ketrec mennyiséggel</a:t>
            </a:r>
          </a:p>
          <a:p>
            <a:r>
              <a:rPr lang="hu-HU" b="1" dirty="0" smtClean="0"/>
              <a:t>Vizsgálat:megtermékenyülési arány értékelése magas bogársűrűség mellett</a:t>
            </a:r>
          </a:p>
          <a:p>
            <a:r>
              <a:rPr lang="hu-HU" b="1" dirty="0" smtClean="0"/>
              <a:t>Eredmény: még 10 bogár/nőstény érték mellett is megtermékenyítetlen volt a nőstények 63,3%-a.</a:t>
            </a:r>
            <a:endParaRPr lang="hu-HU" b="1" dirty="0"/>
          </a:p>
        </p:txBody>
      </p:sp>
    </p:spTree>
    <p:extLst>
      <p:ext uri="{BB962C8B-B14F-4D97-AF65-F5344CB8AC3E}">
        <p14:creationId xmlns:p14="http://schemas.microsoft.com/office/powerpoint/2010/main" val="2172282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hu-HU" sz="3600" b="1" dirty="0">
                <a:solidFill>
                  <a:schemeClr val="accent1">
                    <a:lumMod val="75000"/>
                  </a:schemeClr>
                </a:solidFill>
              </a:rPr>
              <a:t>Az osztrák élelmiszer-biztonsági ügynökség (AGES) bogársűrűség vizsgálatai a </a:t>
            </a:r>
            <a:r>
              <a:rPr lang="hu-HU" sz="3600" b="1" dirty="0" err="1">
                <a:solidFill>
                  <a:srgbClr val="00B050"/>
                </a:solidFill>
              </a:rPr>
              <a:t>CornProtect</a:t>
            </a:r>
            <a:r>
              <a:rPr lang="hu-HU" sz="3600" b="1" dirty="0">
                <a:solidFill>
                  <a:srgbClr val="00B050"/>
                </a:solidFill>
              </a:rPr>
              <a:t> </a:t>
            </a:r>
            <a:r>
              <a:rPr lang="hu-HU" sz="3600" b="1" dirty="0">
                <a:solidFill>
                  <a:schemeClr val="accent1">
                    <a:lumMod val="75000"/>
                  </a:schemeClr>
                </a:solidFill>
              </a:rPr>
              <a:t>vonatkozásában</a:t>
            </a:r>
            <a:endParaRPr lang="hu-HU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4" name="Tartalom helye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49668403"/>
              </p:ext>
            </p:extLst>
          </p:nvPr>
        </p:nvGraphicFramePr>
        <p:xfrm>
          <a:off x="457200" y="1935163"/>
          <a:ext cx="8229600" cy="4389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04648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u-HU" sz="4400" b="1" dirty="0" err="1" smtClean="0"/>
              <a:t>Seibersdorf</a:t>
            </a:r>
            <a:r>
              <a:rPr lang="hu-HU" sz="4400" b="1" dirty="0" smtClean="0"/>
              <a:t>, Ausztria (LITHOS)</a:t>
            </a:r>
            <a:endParaRPr lang="hu-HU" sz="4400" b="1" dirty="0"/>
          </a:p>
        </p:txBody>
      </p:sp>
      <p:pic>
        <p:nvPicPr>
          <p:cNvPr id="4" name="Grafik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157" y="1935163"/>
            <a:ext cx="8071686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5659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429" y="620688"/>
            <a:ext cx="7504153" cy="5688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9967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13" y="1196752"/>
            <a:ext cx="8918575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zövegdoboz 1"/>
          <p:cNvSpPr txBox="1"/>
          <p:nvPr/>
        </p:nvSpPr>
        <p:spPr>
          <a:xfrm>
            <a:off x="395536" y="116632"/>
            <a:ext cx="86357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Seibersdorf</a:t>
            </a:r>
            <a:r>
              <a:rPr lang="hu-H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Ausztria, LITHOS</a:t>
            </a:r>
            <a:endParaRPr lang="hu-H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442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u-HU" sz="4000" b="1" dirty="0" smtClean="0"/>
              <a:t>Kondoros, Magyarország (LITHOS)</a:t>
            </a:r>
            <a:endParaRPr lang="hu-HU" sz="4000" b="1" dirty="0"/>
          </a:p>
        </p:txBody>
      </p:sp>
      <p:pic>
        <p:nvPicPr>
          <p:cNvPr id="4" name="Grafik 6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24" t="35573" r="61806" b="18384"/>
          <a:stretch>
            <a:fillRect/>
          </a:stretch>
        </p:blipFill>
        <p:spPr bwMode="auto">
          <a:xfrm>
            <a:off x="770385" y="1935163"/>
            <a:ext cx="760323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0813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 dirty="0"/>
          </a:p>
        </p:txBody>
      </p:sp>
      <p:pic>
        <p:nvPicPr>
          <p:cNvPr id="4" name="Inhaltsplatzhalter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537" y="1124744"/>
            <a:ext cx="8658961" cy="532859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137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hu-HU" b="1" dirty="0" smtClean="0"/>
              <a:t>Komárom, Magyarország (LITHOS, 2014)</a:t>
            </a:r>
            <a:endParaRPr lang="hu-HU" b="1" dirty="0"/>
          </a:p>
        </p:txBody>
      </p:sp>
      <p:pic>
        <p:nvPicPr>
          <p:cNvPr id="4" name="Inhaltsplatzhalter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582" y="1935163"/>
            <a:ext cx="7132835" cy="43894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0541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4400" b="1" dirty="0" smtClean="0"/>
              <a:t>A </a:t>
            </a:r>
            <a:r>
              <a:rPr lang="hu-HU" sz="4400" b="1" dirty="0" err="1" smtClean="0">
                <a:solidFill>
                  <a:srgbClr val="00B050"/>
                </a:solidFill>
              </a:rPr>
              <a:t>CornProtect</a:t>
            </a:r>
            <a:r>
              <a:rPr lang="hu-HU" sz="4400" b="1" dirty="0" smtClean="0">
                <a:solidFill>
                  <a:srgbClr val="00B050"/>
                </a:solidFill>
              </a:rPr>
              <a:t> </a:t>
            </a:r>
            <a:r>
              <a:rPr lang="hu-HU" sz="4400" b="1" dirty="0" smtClean="0"/>
              <a:t>helyes felhasználása</a:t>
            </a:r>
            <a:endParaRPr lang="hu-HU" sz="4400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b="1" dirty="0" smtClean="0"/>
              <a:t>Dózis: </a:t>
            </a:r>
            <a:r>
              <a:rPr lang="hu-HU" b="1" dirty="0" smtClean="0">
                <a:solidFill>
                  <a:srgbClr val="FF0000"/>
                </a:solidFill>
              </a:rPr>
              <a:t>4kg/ha, 200-400 l </a:t>
            </a:r>
            <a:r>
              <a:rPr lang="hu-HU" b="1" dirty="0" smtClean="0"/>
              <a:t>vízzel kijuttatva</a:t>
            </a:r>
          </a:p>
          <a:p>
            <a:r>
              <a:rPr lang="hu-HU" b="1" dirty="0" smtClean="0"/>
              <a:t>Kukorica </a:t>
            </a:r>
            <a:r>
              <a:rPr lang="hu-HU" b="1" dirty="0" smtClean="0">
                <a:solidFill>
                  <a:srgbClr val="FF0000"/>
                </a:solidFill>
              </a:rPr>
              <a:t>8 leveles állapotától</a:t>
            </a:r>
            <a:r>
              <a:rPr lang="hu-HU" b="1" dirty="0" smtClean="0"/>
              <a:t>, vagy amikor az első repülő bogár megjelenik</a:t>
            </a:r>
          </a:p>
          <a:p>
            <a:r>
              <a:rPr lang="hu-HU" b="1" dirty="0" smtClean="0"/>
              <a:t>Minél magasabb az állomány, annál jobb</a:t>
            </a:r>
          </a:p>
          <a:p>
            <a:r>
              <a:rPr lang="hu-HU" b="1" dirty="0" smtClean="0"/>
              <a:t>Kijuttatás:saját permetezővel, amíg még bele lehet menni az állományba</a:t>
            </a:r>
          </a:p>
          <a:p>
            <a:r>
              <a:rPr lang="hu-HU" b="1" dirty="0" smtClean="0"/>
              <a:t>Nagy területen alkalmazzuk,legjobb ha a szomszéd táblák is kezelve vannak</a:t>
            </a:r>
          </a:p>
          <a:p>
            <a:r>
              <a:rPr lang="hu-HU" b="1" dirty="0" smtClean="0"/>
              <a:t>Már </a:t>
            </a:r>
            <a:r>
              <a:rPr lang="hu-HU" b="1" dirty="0" smtClean="0">
                <a:solidFill>
                  <a:srgbClr val="FF0000"/>
                </a:solidFill>
              </a:rPr>
              <a:t>1 bogár/10 növény </a:t>
            </a:r>
            <a:r>
              <a:rPr lang="hu-HU" b="1" dirty="0" smtClean="0"/>
              <a:t>fertőzöttségi szinttől</a:t>
            </a:r>
            <a:endParaRPr lang="hu-HU" b="1" dirty="0"/>
          </a:p>
        </p:txBody>
      </p:sp>
    </p:spTree>
    <p:extLst>
      <p:ext uri="{BB962C8B-B14F-4D97-AF65-F5344CB8AC3E}">
        <p14:creationId xmlns:p14="http://schemas.microsoft.com/office/powerpoint/2010/main" val="1501454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u-HU" sz="4000" b="1" dirty="0" smtClean="0"/>
              <a:t>Miért </a:t>
            </a:r>
            <a:r>
              <a:rPr lang="hu-HU" sz="4000" b="1" dirty="0" err="1" smtClean="0">
                <a:solidFill>
                  <a:srgbClr val="00B050"/>
                </a:solidFill>
              </a:rPr>
              <a:t>CornProtect</a:t>
            </a:r>
            <a:r>
              <a:rPr lang="hu-HU" sz="4000" b="1" dirty="0" smtClean="0"/>
              <a:t>?</a:t>
            </a:r>
            <a:endParaRPr lang="hu-HU" sz="4000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b="1" dirty="0" smtClean="0"/>
              <a:t>Mert a fenntartható gazdálkodás tökéletes eszköze</a:t>
            </a:r>
          </a:p>
          <a:p>
            <a:r>
              <a:rPr lang="hu-HU" b="1" dirty="0" smtClean="0"/>
              <a:t>Eróziónak kitett, erősen lejtős területen is használható</a:t>
            </a:r>
          </a:p>
          <a:p>
            <a:r>
              <a:rPr lang="hu-HU" b="1" dirty="0" smtClean="0"/>
              <a:t>Környezetkímélő eljárás</a:t>
            </a:r>
          </a:p>
          <a:p>
            <a:r>
              <a:rPr lang="hu-HU" b="1" dirty="0" smtClean="0"/>
              <a:t>Hosszú hatástartamú, nagy hatékonyságú szer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559691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093" y="2332562"/>
            <a:ext cx="3427804" cy="4233338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476671"/>
            <a:ext cx="5343957" cy="3559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9316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827584" y="1196752"/>
            <a:ext cx="734481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5400" dirty="0" smtClean="0"/>
              <a:t>Köszönöm megtisztelő figyelmüket!</a:t>
            </a:r>
            <a:endParaRPr lang="hu-HU" sz="5400" dirty="0"/>
          </a:p>
        </p:txBody>
      </p:sp>
    </p:spTree>
    <p:extLst>
      <p:ext uri="{BB962C8B-B14F-4D97-AF65-F5344CB8AC3E}">
        <p14:creationId xmlns:p14="http://schemas.microsoft.com/office/powerpoint/2010/main" val="4235963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hu-HU" b="1" dirty="0" smtClean="0"/>
              <a:t>A kukoricabogár életmódja </a:t>
            </a:r>
            <a:r>
              <a:rPr lang="hu-HU" dirty="0" smtClean="0"/>
              <a:t>(</a:t>
            </a:r>
            <a:r>
              <a:rPr lang="hu-HU" i="1" dirty="0" smtClean="0"/>
              <a:t>forrás</a:t>
            </a:r>
            <a:r>
              <a:rPr lang="hu-HU" dirty="0" smtClean="0"/>
              <a:t>: </a:t>
            </a:r>
            <a:r>
              <a:rPr lang="hu-HU" i="1" dirty="0" err="1" smtClean="0"/>
              <a:t>Pionee</a:t>
            </a:r>
            <a:r>
              <a:rPr lang="hu-HU" dirty="0" err="1" smtClean="0"/>
              <a:t>r</a:t>
            </a:r>
            <a:r>
              <a:rPr lang="hu-HU" dirty="0" smtClean="0"/>
              <a:t>)</a:t>
            </a:r>
            <a:endParaRPr lang="hu-HU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2201069"/>
            <a:ext cx="7620000" cy="3857625"/>
          </a:xfrm>
        </p:spPr>
      </p:pic>
    </p:spTree>
    <p:extLst>
      <p:ext uri="{BB962C8B-B14F-4D97-AF65-F5344CB8AC3E}">
        <p14:creationId xmlns:p14="http://schemas.microsoft.com/office/powerpoint/2010/main" val="940631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8610600" cy="54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zövegdoboz 3"/>
          <p:cNvSpPr txBox="1"/>
          <p:nvPr/>
        </p:nvSpPr>
        <p:spPr>
          <a:xfrm>
            <a:off x="323528" y="5733256"/>
            <a:ext cx="861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dirty="0"/>
              <a:t>Forrás: „Az amerikai kukoricabogár (</a:t>
            </a:r>
            <a:r>
              <a:rPr lang="hu-HU" sz="1400" dirty="0" err="1"/>
              <a:t>Diabrotika</a:t>
            </a:r>
            <a:r>
              <a:rPr lang="hu-HU" sz="1400" dirty="0"/>
              <a:t> </a:t>
            </a:r>
            <a:r>
              <a:rPr lang="hu-HU" sz="1400" dirty="0" err="1"/>
              <a:t>virgifera</a:t>
            </a:r>
            <a:r>
              <a:rPr lang="hu-HU" sz="1400" dirty="0"/>
              <a:t> </a:t>
            </a:r>
            <a:r>
              <a:rPr lang="hu-HU" sz="1400" dirty="0" err="1"/>
              <a:t>virgifera</a:t>
            </a:r>
            <a:r>
              <a:rPr lang="hu-HU" sz="1400" dirty="0"/>
              <a:t> </a:t>
            </a:r>
            <a:r>
              <a:rPr lang="hu-HU" sz="1400" dirty="0" err="1"/>
              <a:t>LeConte</a:t>
            </a:r>
            <a:r>
              <a:rPr lang="hu-HU" sz="1400" dirty="0"/>
              <a:t>) életmódja és védekezési lehetőségek” /Papp Komáromi Judit SZIE, előadás, Tác/</a:t>
            </a:r>
            <a:endParaRPr lang="hu-HU" sz="1400" dirty="0"/>
          </a:p>
        </p:txBody>
      </p:sp>
    </p:spTree>
    <p:extLst>
      <p:ext uri="{BB962C8B-B14F-4D97-AF65-F5344CB8AC3E}">
        <p14:creationId xmlns:p14="http://schemas.microsoft.com/office/powerpoint/2010/main" val="3377877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u-HU" sz="4800" b="1" dirty="0" smtClean="0"/>
              <a:t>A kukoricabogár életmódja I.</a:t>
            </a:r>
            <a:endParaRPr lang="hu-HU" sz="4800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u-HU" b="1" dirty="0" smtClean="0"/>
              <a:t>Hazánkban tojás alakban telel át</a:t>
            </a:r>
          </a:p>
          <a:p>
            <a:r>
              <a:rPr lang="hu-HU" b="1" dirty="0" smtClean="0"/>
              <a:t>Az imágó a tojásokat szabadon, védőburok nélkül a talajba egyesével rakja</a:t>
            </a:r>
          </a:p>
          <a:p>
            <a:r>
              <a:rPr lang="hu-HU" b="1" dirty="0" smtClean="0"/>
              <a:t>Ha a talaj 10 cm mélységben kb. 10 </a:t>
            </a:r>
            <a:r>
              <a:rPr lang="hu-HU" b="1" dirty="0" err="1" smtClean="0"/>
              <a:t>celsius</a:t>
            </a:r>
            <a:r>
              <a:rPr lang="hu-HU" b="1" dirty="0" smtClean="0"/>
              <a:t> fokos, a kelés megindul</a:t>
            </a:r>
          </a:p>
          <a:p>
            <a:r>
              <a:rPr lang="hu-HU" b="1" dirty="0" smtClean="0"/>
              <a:t>A lárva elindul táplálékot keresni, mihelyst megtalálja a kukorica gyökerét először kívülről kezdi rágni, majd belülről aknázza</a:t>
            </a:r>
          </a:p>
          <a:p>
            <a:r>
              <a:rPr lang="hu-HU" b="1" dirty="0" smtClean="0"/>
              <a:t>A gyökér nem tudja ellátni növénytámasztó feladatát, a kukorica kidől, majd a fény irányába felfele </a:t>
            </a:r>
            <a:r>
              <a:rPr lang="hu-HU" b="1" dirty="0" err="1" smtClean="0"/>
              <a:t>nől</a:t>
            </a:r>
            <a:r>
              <a:rPr lang="hu-HU" b="1" dirty="0" smtClean="0"/>
              <a:t> („hattyúnyak tünet”)</a:t>
            </a:r>
            <a:endParaRPr lang="hu-HU" b="1" dirty="0"/>
          </a:p>
        </p:txBody>
      </p:sp>
    </p:spTree>
    <p:extLst>
      <p:ext uri="{BB962C8B-B14F-4D97-AF65-F5344CB8AC3E}">
        <p14:creationId xmlns:p14="http://schemas.microsoft.com/office/powerpoint/2010/main" val="1080796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hu-HU" sz="5400" b="1" dirty="0"/>
              <a:t>A kukoricabogár </a:t>
            </a:r>
            <a:r>
              <a:rPr lang="hu-HU" sz="5400" b="1" dirty="0" smtClean="0"/>
              <a:t>életmódja II.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u-HU" b="1" dirty="0" smtClean="0"/>
              <a:t>Június közepétől július közepéig bábozódás céljából visszahúzódik a talajba</a:t>
            </a:r>
          </a:p>
          <a:p>
            <a:r>
              <a:rPr lang="hu-HU" b="1" dirty="0" smtClean="0"/>
              <a:t>Június utolsó harmadában megindul a rajzás, előbb a hímivarú imágók, majd 5-7 nap múlva a nőstények rajzanak</a:t>
            </a:r>
          </a:p>
          <a:p>
            <a:r>
              <a:rPr lang="hu-HU" b="1" dirty="0" smtClean="0"/>
              <a:t>Ezután a második kártételi időszak következik, az imágók a címeren, bibeszálakon károsítanak(július-augusztus)</a:t>
            </a:r>
          </a:p>
          <a:p>
            <a:r>
              <a:rPr lang="hu-HU" b="1" dirty="0" smtClean="0"/>
              <a:t>Az imágó kártétel időszakában </a:t>
            </a:r>
            <a:r>
              <a:rPr lang="hu-HU" b="1" dirty="0" err="1" smtClean="0"/>
              <a:t>szignalizációval</a:t>
            </a:r>
            <a:r>
              <a:rPr lang="hu-HU" b="1" dirty="0" smtClean="0"/>
              <a:t> és </a:t>
            </a:r>
            <a:r>
              <a:rPr lang="hu-HU" b="1" dirty="0" err="1" smtClean="0"/>
              <a:t>szexferomon</a:t>
            </a:r>
            <a:r>
              <a:rPr lang="hu-HU" b="1" dirty="0" smtClean="0"/>
              <a:t> csapdával vizsgálhatjuk az imágó számot</a:t>
            </a:r>
            <a:endParaRPr lang="hu-HU" b="1" dirty="0"/>
          </a:p>
        </p:txBody>
      </p:sp>
    </p:spTree>
    <p:extLst>
      <p:ext uri="{BB962C8B-B14F-4D97-AF65-F5344CB8AC3E}">
        <p14:creationId xmlns:p14="http://schemas.microsoft.com/office/powerpoint/2010/main" val="242311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836712"/>
            <a:ext cx="7416824" cy="5112568"/>
          </a:xfrm>
        </p:spPr>
      </p:pic>
    </p:spTree>
    <p:extLst>
      <p:ext uri="{BB962C8B-B14F-4D97-AF65-F5344CB8AC3E}">
        <p14:creationId xmlns:p14="http://schemas.microsoft.com/office/powerpoint/2010/main" val="3321802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Áramlás">
  <a:themeElements>
    <a:clrScheme name="Áramlás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Áramlás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Áramlás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412</TotalTime>
  <Words>1227</Words>
  <Application>Microsoft Office PowerPoint</Application>
  <PresentationFormat>Diavetítés a képernyőre (4:3 oldalarány)</PresentationFormat>
  <Paragraphs>203</Paragraphs>
  <Slides>47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47</vt:i4>
      </vt:variant>
    </vt:vector>
  </HeadingPairs>
  <TitlesOfParts>
    <vt:vector size="48" baseType="lpstr">
      <vt:lpstr>Áramlás</vt:lpstr>
      <vt:lpstr>Az amerikai kukoricabogár (Diabrotica virgifera virgifera) elleni védekezés CornProtect alkalmazásával</vt:lpstr>
      <vt:lpstr>A kártevő megjelenése</vt:lpstr>
      <vt:lpstr>PowerPoint bemutató</vt:lpstr>
      <vt:lpstr>PowerPoint bemutató</vt:lpstr>
      <vt:lpstr>A kukoricabogár életmódja (forrás: Pioneer)</vt:lpstr>
      <vt:lpstr>PowerPoint bemutató</vt:lpstr>
      <vt:lpstr>A kukoricabogár életmódja I.</vt:lpstr>
      <vt:lpstr>A kukoricabogár életmódja II.</vt:lpstr>
      <vt:lpstr>PowerPoint bemutató</vt:lpstr>
      <vt:lpstr>Tojásrakás</vt:lpstr>
      <vt:lpstr>A kukoricabogár lárvája</vt:lpstr>
      <vt:lpstr>PowerPoint bemutató</vt:lpstr>
      <vt:lpstr>Bábozódás</vt:lpstr>
      <vt:lpstr>Imágók</vt:lpstr>
      <vt:lpstr>PowerPoint bemutató</vt:lpstr>
      <vt:lpstr>PowerPoint bemutató</vt:lpstr>
      <vt:lpstr>PowerPoint bemutató</vt:lpstr>
      <vt:lpstr>Előrejelzés</vt:lpstr>
      <vt:lpstr>PowerPoint bemutató</vt:lpstr>
      <vt:lpstr>Lárvák számának megállapítása</vt:lpstr>
      <vt:lpstr>IOWA skála 1-6</vt:lpstr>
      <vt:lpstr>Imágók előrejelzése</vt:lpstr>
      <vt:lpstr>Kártételek I.</vt:lpstr>
      <vt:lpstr>Kártételek II.</vt:lpstr>
      <vt:lpstr>Kártételek III.</vt:lpstr>
      <vt:lpstr>Kártételek IV.</vt:lpstr>
      <vt:lpstr>Kártételek (összefoglalás)</vt:lpstr>
      <vt:lpstr>Védekezési stratégiák az USA-ban</vt:lpstr>
      <vt:lpstr>Engedélyezett szerek 2015 (forrás.NÉBIH) I.</vt:lpstr>
      <vt:lpstr>Engedélyezett szerek (forrás: NÉBIH)</vt:lpstr>
      <vt:lpstr>CornProtect 8 metil-2 dekanolpropanoát</vt:lpstr>
      <vt:lpstr>Védekezés CornProtect kijuttatásával</vt:lpstr>
      <vt:lpstr>Védekezés CornProtect kijuttatásával</vt:lpstr>
      <vt:lpstr>Védekezés CornProtect kijuttatásával</vt:lpstr>
      <vt:lpstr>Védekezés CornProtect kijuttatásával</vt:lpstr>
      <vt:lpstr>A gyártó LITHOS cég hivatalos vizsgálata (Ausztria,2014)</vt:lpstr>
      <vt:lpstr>Az osztrák élelmiszer-biztonsági ügynökség (AGES) bogársűrűség vizsgálatai a CornProtect vonatkozásában</vt:lpstr>
      <vt:lpstr>Az osztrák élelmiszer-biztonsági ügynökség (AGES) bogársűrűség vizsgálatai a CornProtect vonatkozásában</vt:lpstr>
      <vt:lpstr>Seibersdorf, Ausztria (LITHOS)</vt:lpstr>
      <vt:lpstr>PowerPoint bemutató</vt:lpstr>
      <vt:lpstr>Kondoros, Magyarország (LITHOS)</vt:lpstr>
      <vt:lpstr>PowerPoint bemutató</vt:lpstr>
      <vt:lpstr>Komárom, Magyarország (LITHOS, 2014)</vt:lpstr>
      <vt:lpstr>A CornProtect helyes felhasználása</vt:lpstr>
      <vt:lpstr>Miért CornProtect?</vt:lpstr>
      <vt:lpstr>PowerPoint bemutató</vt:lpstr>
      <vt:lpstr>PowerPoint bemutató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Az amerikai kukoricabogár (Diabrotica virgifera virgifera) elleni védekezés CornProtect alkalmazásával</dc:title>
  <dc:creator>user</dc:creator>
  <cp:lastModifiedBy>user</cp:lastModifiedBy>
  <cp:revision>30</cp:revision>
  <dcterms:created xsi:type="dcterms:W3CDTF">2015-12-01T08:17:49Z</dcterms:created>
  <dcterms:modified xsi:type="dcterms:W3CDTF">2015-12-12T12:09:22Z</dcterms:modified>
</cp:coreProperties>
</file>