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90"/>
  </p:notesMasterIdLst>
  <p:sldIdLst>
    <p:sldId id="259" r:id="rId3"/>
    <p:sldId id="307" r:id="rId4"/>
    <p:sldId id="309" r:id="rId5"/>
    <p:sldId id="311" r:id="rId6"/>
    <p:sldId id="310" r:id="rId7"/>
    <p:sldId id="308" r:id="rId8"/>
    <p:sldId id="313" r:id="rId9"/>
    <p:sldId id="314" r:id="rId10"/>
    <p:sldId id="315" r:id="rId11"/>
    <p:sldId id="316" r:id="rId12"/>
    <p:sldId id="312" r:id="rId13"/>
    <p:sldId id="317" r:id="rId14"/>
    <p:sldId id="318" r:id="rId15"/>
    <p:sldId id="319" r:id="rId16"/>
    <p:sldId id="322" r:id="rId17"/>
    <p:sldId id="321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1" r:id="rId26"/>
    <p:sldId id="330" r:id="rId27"/>
    <p:sldId id="287" r:id="rId28"/>
    <p:sldId id="289" r:id="rId29"/>
    <p:sldId id="288" r:id="rId30"/>
    <p:sldId id="291" r:id="rId31"/>
    <p:sldId id="286" r:id="rId32"/>
    <p:sldId id="258" r:id="rId33"/>
    <p:sldId id="260" r:id="rId34"/>
    <p:sldId id="290" r:id="rId35"/>
    <p:sldId id="292" r:id="rId36"/>
    <p:sldId id="262" r:id="rId37"/>
    <p:sldId id="263" r:id="rId38"/>
    <p:sldId id="293" r:id="rId39"/>
    <p:sldId id="294" r:id="rId40"/>
    <p:sldId id="295" r:id="rId41"/>
    <p:sldId id="296" r:id="rId42"/>
    <p:sldId id="267" r:id="rId43"/>
    <p:sldId id="268" r:id="rId44"/>
    <p:sldId id="269" r:id="rId45"/>
    <p:sldId id="270" r:id="rId46"/>
    <p:sldId id="304" r:id="rId47"/>
    <p:sldId id="305" r:id="rId48"/>
    <p:sldId id="297" r:id="rId49"/>
    <p:sldId id="281" r:id="rId50"/>
    <p:sldId id="332" r:id="rId51"/>
    <p:sldId id="333" r:id="rId52"/>
    <p:sldId id="335" r:id="rId53"/>
    <p:sldId id="334" r:id="rId54"/>
    <p:sldId id="336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2" r:id="rId68"/>
    <p:sldId id="369" r:id="rId69"/>
    <p:sldId id="353" r:id="rId70"/>
    <p:sldId id="354" r:id="rId71"/>
    <p:sldId id="361" r:id="rId72"/>
    <p:sldId id="357" r:id="rId73"/>
    <p:sldId id="358" r:id="rId74"/>
    <p:sldId id="359" r:id="rId75"/>
    <p:sldId id="360" r:id="rId76"/>
    <p:sldId id="356" r:id="rId77"/>
    <p:sldId id="362" r:id="rId78"/>
    <p:sldId id="363" r:id="rId79"/>
    <p:sldId id="364" r:id="rId80"/>
    <p:sldId id="365" r:id="rId81"/>
    <p:sldId id="355" r:id="rId82"/>
    <p:sldId id="368" r:id="rId83"/>
    <p:sldId id="350" r:id="rId84"/>
    <p:sldId id="351" r:id="rId85"/>
    <p:sldId id="285" r:id="rId86"/>
    <p:sldId id="372" r:id="rId87"/>
    <p:sldId id="370" r:id="rId88"/>
    <p:sldId id="371" r:id="rId89"/>
  </p:sldIdLst>
  <p:sldSz cx="9144000" cy="6858000" type="screen4x3"/>
  <p:notesSz cx="6808788" cy="99409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B81"/>
    <a:srgbClr val="996633"/>
    <a:srgbClr val="CC6600"/>
    <a:srgbClr val="FFFF99"/>
    <a:srgbClr val="EBF1DE"/>
    <a:srgbClr val="008000"/>
    <a:srgbClr val="669900"/>
    <a:srgbClr val="FF99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8" autoAdjust="0"/>
    <p:restoredTop sz="94660"/>
  </p:normalViewPr>
  <p:slideViewPr>
    <p:cSldViewPr>
      <p:cViewPr varScale="1">
        <p:scale>
          <a:sx n="78" d="100"/>
          <a:sy n="78" d="100"/>
        </p:scale>
        <p:origin x="120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5DD86-4F55-4E53-B939-8273DBF4AC96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FD4E8-E66D-48AC-AF79-00896DAA9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02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hu-HU"/>
              <a:t>08_12_03 kertbaratok.ppt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31C3A-6816-4506-A63C-F81059EEFFD5}" type="slidenum">
              <a:rPr lang="hu-HU"/>
              <a:pPr/>
              <a:t>1</a:t>
            </a:fld>
            <a:endParaRPr lang="hu-HU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21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5222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5FE345-EE67-4229-91DA-D62DDC70E1CE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794134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84F46C-18B1-48A3-B8FF-04DEAE2A64EA}" type="slidenum">
              <a:rPr lang="hu-HU" altLang="hu-H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hu-HU" altLang="hu-HU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02380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50CE84-6CF6-42B1-81F8-7C261E6D73D1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141067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>
                <a:latin typeface="Arial" charset="0"/>
              </a:rPr>
              <a:t>09_10_15_MAKE.ppt</a:t>
            </a:r>
          </a:p>
        </p:txBody>
      </p:sp>
      <p:sp>
        <p:nvSpPr>
          <p:cNvPr id="604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28C45E-2ACC-4A59-BEBC-E380C946DEE2}" type="slidenum">
              <a:rPr lang="hu-HU" altLang="hu-H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hu-HU" altLang="hu-HU">
              <a:latin typeface="Arial" charset="0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4546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614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6B4748-15E5-4AAB-879A-D744F606AE42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763638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6A870E-1ABB-4AEF-8BA5-3C36906678A6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hu-HU" altLang="hu-H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89689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32221-F592-4663-A662-14D9F2C1FA9E}" type="slidenum">
              <a:rPr lang="hu-HU"/>
              <a:pPr/>
              <a:t>81</a:t>
            </a:fld>
            <a:endParaRPr lang="hu-HU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69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                                                                                               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FD4E8-E66D-48AC-AF79-00896DAA9A8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6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/>
              <a:t>08_12_03 kertbaratok.ppt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9E98B-E3F7-47C2-8F3F-2A9710B39BBC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hu-HU" altLang="hu-HU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042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6D6352-9C56-4F6E-BAEC-2E0EA5DF2BC7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1458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573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ECC3A4-85F0-42E4-A6DC-B565CEB1126A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71066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FB421F-AAAB-4978-B608-9B7248E51AB1}" type="slidenum">
              <a:rPr lang="hu-HU" altLang="hu-HU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hu-HU" altLang="hu-H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1735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CC25E1-D462-475C-A1BB-F9DEC6F01E68}" type="slidenum">
              <a:rPr lang="hu-HU" altLang="hu-H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hu-HU" altLang="hu-HU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0776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553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DB7DA-1E4E-42A1-A5AD-8F2C088D292F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409164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hu-HU"/>
          </a:p>
        </p:txBody>
      </p:sp>
      <p:sp>
        <p:nvSpPr>
          <p:cNvPr id="5632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9785" indent="-2883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3516" indent="-2307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4922" indent="-2307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6328" indent="-2307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7734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99141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0547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1953" indent="-2307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DBC2FE-EFF9-441F-AC41-BC1DD2973F7D}" type="slidenum">
              <a:rPr lang="en-GB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11981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69283" y="3429000"/>
            <a:ext cx="6982544" cy="531490"/>
          </a:xfrm>
          <a:noFill/>
        </p:spPr>
        <p:txBody>
          <a:bodyPr/>
          <a:lstStyle>
            <a:lvl1pPr algn="l">
              <a:defRPr sz="28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63650" y="3981450"/>
            <a:ext cx="6980758" cy="392113"/>
          </a:xfr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9E-EE01-4AD9-8531-7326D4F62467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262000" y="4458399"/>
            <a:ext cx="6980758" cy="410761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hu-HU" dirty="0"/>
              <a:t>név</a:t>
            </a:r>
          </a:p>
        </p:txBody>
      </p:sp>
      <p:sp>
        <p:nvSpPr>
          <p:cNvPr id="19" name="Szöveg hely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5589240"/>
            <a:ext cx="6984776" cy="360040"/>
          </a:xfrm>
          <a:noFill/>
        </p:spPr>
        <p:txBody>
          <a:bodyPr/>
          <a:lstStyle>
            <a:lvl1pPr marL="0" indent="0">
              <a:buNone/>
              <a:defRPr sz="2000" b="0"/>
            </a:lvl1pPr>
          </a:lstStyle>
          <a:p>
            <a:pPr lvl="0"/>
            <a:r>
              <a:rPr lang="hu-HU" dirty="0"/>
              <a:t>dátum</a:t>
            </a:r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58889" y="4868863"/>
            <a:ext cx="6985520" cy="360362"/>
          </a:xfrm>
          <a:noFill/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/>
              <a:t>beosztás</a:t>
            </a:r>
          </a:p>
        </p:txBody>
      </p:sp>
    </p:spTree>
    <p:extLst>
      <p:ext uri="{BB962C8B-B14F-4D97-AF65-F5344CB8AC3E}">
        <p14:creationId xmlns:p14="http://schemas.microsoft.com/office/powerpoint/2010/main" val="41669202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42ED-6413-4937-94A8-6A7D59E3F442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37D8C-5898-46DA-BEA8-16A2EF9C400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92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D391-97E0-47BB-B517-3B941EF58E1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858D-F828-4C88-ACBD-78BFD1805E9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189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3B3B-2B05-4CFA-8C64-A0CDC6AF3D7F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62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B3A5-9741-4AE1-A955-88F715696CF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236B-B2EB-4042-9720-E0655BD6F2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873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89D5-17E2-4936-8093-300A618E9E0C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20ED-CD05-4E24-9AEC-4BB122B71E2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5104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6477-E856-4D2F-9715-69619E9D8E7E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C7E8-A67C-47F5-AA7D-D5CBA631A85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48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CC06-0CA8-48BB-8096-1ADFAE62C2B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52A26-5561-44F9-B229-9C2C3453437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0654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69283" y="3429000"/>
            <a:ext cx="6982544" cy="531490"/>
          </a:xfrm>
          <a:noFill/>
        </p:spPr>
        <p:txBody>
          <a:bodyPr/>
          <a:lstStyle>
            <a:lvl1pPr algn="l">
              <a:defRPr sz="28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63650" y="3981450"/>
            <a:ext cx="6980758" cy="392113"/>
          </a:xfr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9E-EE01-4AD9-8531-7326D4F62467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262000" y="4458399"/>
            <a:ext cx="6980758" cy="410761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hu-HU" dirty="0"/>
              <a:t>név</a:t>
            </a:r>
          </a:p>
        </p:txBody>
      </p:sp>
      <p:sp>
        <p:nvSpPr>
          <p:cNvPr id="19" name="Szöveg hely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5589240"/>
            <a:ext cx="6984776" cy="360040"/>
          </a:xfrm>
          <a:noFill/>
        </p:spPr>
        <p:txBody>
          <a:bodyPr/>
          <a:lstStyle>
            <a:lvl1pPr marL="0" indent="0">
              <a:buNone/>
              <a:defRPr sz="2000" b="0"/>
            </a:lvl1pPr>
          </a:lstStyle>
          <a:p>
            <a:pPr lvl="0"/>
            <a:r>
              <a:rPr lang="hu-HU" dirty="0"/>
              <a:t>dátum</a:t>
            </a:r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58889" y="4868863"/>
            <a:ext cx="6985520" cy="360362"/>
          </a:xfrm>
          <a:noFill/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/>
              <a:t>beosztás</a:t>
            </a:r>
          </a:p>
        </p:txBody>
      </p:sp>
    </p:spTree>
    <p:extLst>
      <p:ext uri="{BB962C8B-B14F-4D97-AF65-F5344CB8AC3E}">
        <p14:creationId xmlns:p14="http://schemas.microsoft.com/office/powerpoint/2010/main" val="15758185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336704" cy="1080120"/>
          </a:xfrm>
          <a:noFill/>
          <a:ln>
            <a:noFill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464496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203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980729"/>
            <a:ext cx="9153525" cy="587727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430696 h 6212371"/>
              <a:gd name="connsiteX1" fmla="*/ 7635185 w 9153525"/>
              <a:gd name="connsiteY1" fmla="*/ 426969 h 6212371"/>
              <a:gd name="connsiteX2" fmla="*/ 9147175 w 9153525"/>
              <a:gd name="connsiteY2" fmla="*/ 429178 h 6212371"/>
              <a:gd name="connsiteX3" fmla="*/ 9153525 w 9153525"/>
              <a:gd name="connsiteY3" fmla="*/ 6212371 h 6212371"/>
              <a:gd name="connsiteX4" fmla="*/ 9525 w 9153525"/>
              <a:gd name="connsiteY4" fmla="*/ 6212371 h 6212371"/>
              <a:gd name="connsiteX5" fmla="*/ 0 w 9153525"/>
              <a:gd name="connsiteY5" fmla="*/ 430696 h 6212371"/>
              <a:gd name="connsiteX0" fmla="*/ 0 w 9153525"/>
              <a:gd name="connsiteY0" fmla="*/ 1518 h 5783193"/>
              <a:gd name="connsiteX1" fmla="*/ 9147175 w 9153525"/>
              <a:gd name="connsiteY1" fmla="*/ 0 h 5783193"/>
              <a:gd name="connsiteX2" fmla="*/ 9153525 w 9153525"/>
              <a:gd name="connsiteY2" fmla="*/ 5783193 h 5783193"/>
              <a:gd name="connsiteX3" fmla="*/ 9525 w 9153525"/>
              <a:gd name="connsiteY3" fmla="*/ 5783193 h 5783193"/>
              <a:gd name="connsiteX4" fmla="*/ 0 w 9153525"/>
              <a:gd name="connsiteY4" fmla="*/ 1518 h 5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5783193">
                <a:moveTo>
                  <a:pt x="0" y="1518"/>
                </a:moveTo>
                <a:lnTo>
                  <a:pt x="9147175" y="0"/>
                </a:lnTo>
                <a:cubicBezTo>
                  <a:pt x="9149292" y="1883281"/>
                  <a:pt x="9151408" y="3899912"/>
                  <a:pt x="9153525" y="5783193"/>
                </a:cubicBezTo>
                <a:lnTo>
                  <a:pt x="9525" y="5783193"/>
                </a:lnTo>
                <a:lnTo>
                  <a:pt x="0" y="15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9722"/>
            <a:ext cx="9152388" cy="984518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  <a:gd name="connsiteX0" fmla="*/ 0 w 8430621"/>
              <a:gd name="connsiteY0" fmla="*/ 0 h 1055814"/>
              <a:gd name="connsiteX1" fmla="*/ 8415168 w 8430621"/>
              <a:gd name="connsiteY1" fmla="*/ 8389 h 1055814"/>
              <a:gd name="connsiteX2" fmla="*/ 8430621 w 8430621"/>
              <a:gd name="connsiteY2" fmla="*/ 984518 h 1055814"/>
              <a:gd name="connsiteX3" fmla="*/ 8190476 w 8430621"/>
              <a:gd name="connsiteY3" fmla="*/ 988328 h 1055814"/>
              <a:gd name="connsiteX4" fmla="*/ 0 w 8430621"/>
              <a:gd name="connsiteY4" fmla="*/ 980728 h 1055814"/>
              <a:gd name="connsiteX5" fmla="*/ 0 w 8430621"/>
              <a:gd name="connsiteY5" fmla="*/ 0 h 1055814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0 w 8430621"/>
              <a:gd name="connsiteY3" fmla="*/ 980728 h 984518"/>
              <a:gd name="connsiteX4" fmla="*/ 0 w 8430621"/>
              <a:gd name="connsiteY4" fmla="*/ 0 h 98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0621" h="984518">
                <a:moveTo>
                  <a:pt x="0" y="0"/>
                </a:moveTo>
                <a:lnTo>
                  <a:pt x="8415168" y="8389"/>
                </a:lnTo>
                <a:lnTo>
                  <a:pt x="8430621" y="984518"/>
                </a:ln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487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336704" cy="1080120"/>
          </a:xfrm>
          <a:noFill/>
          <a:ln>
            <a:noFill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464496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594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B8E10-0919-490C-BBFC-1A8A547F9D8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EAC6-CA7C-458D-B14E-C5F939361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810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A9A9-59DC-41F9-AD36-447589B6557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1BB46-11AE-48D0-876E-DA5A6D19851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549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42ED-6413-4937-94A8-6A7D59E3F442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37D8C-5898-46DA-BEA8-16A2EF9C400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294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D391-97E0-47BB-B517-3B941EF58E1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858D-F828-4C88-ACBD-78BFD1805E9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035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3B3B-2B05-4CFA-8C64-A0CDC6AF3D7F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151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B3A5-9741-4AE1-A955-88F715696CF4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236B-B2EB-4042-9720-E0655BD6F2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036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89D5-17E2-4936-8093-300A618E9E0C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20ED-CD05-4E24-9AEC-4BB122B71E2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551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6477-E856-4D2F-9715-69619E9D8E7E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C7E8-A67C-47F5-AA7D-D5CBA631A85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268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CC06-0CA8-48BB-8096-1ADFAE62C2B3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52A26-5561-44F9-B229-9C2C3453437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867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1072599"/>
            <a:ext cx="9153525" cy="578540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525" h="5785402">
                <a:moveTo>
                  <a:pt x="0" y="3727"/>
                </a:moveTo>
                <a:lnTo>
                  <a:pt x="7635185" y="0"/>
                </a:lnTo>
                <a:cubicBezTo>
                  <a:pt x="7908373" y="488122"/>
                  <a:pt x="8607011" y="426139"/>
                  <a:pt x="8855075" y="13390"/>
                </a:cubicBezTo>
                <a:lnTo>
                  <a:pt x="9147175" y="2209"/>
                </a:lnTo>
                <a:cubicBezTo>
                  <a:pt x="9149292" y="1885490"/>
                  <a:pt x="9151408" y="3902121"/>
                  <a:pt x="9153525" y="5785402"/>
                </a:cubicBezTo>
                <a:lnTo>
                  <a:pt x="9525" y="5785402"/>
                </a:lnTo>
                <a:lnTo>
                  <a:pt x="0" y="372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27384"/>
            <a:ext cx="9152388" cy="1005989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0" y="6210000"/>
            <a:ext cx="8388424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02_KEPEK\cimer_zaszló\magyar_címer_zászló\címer\címer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212661" cy="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02_KEPEK\01_MUNKA_képek\kollegak\kajati\novorvos-pecsét.gi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9220">
            <a:off x="7573220" y="63237"/>
            <a:ext cx="1298084" cy="1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416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1074808"/>
            <a:ext cx="9153525" cy="578319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1518 h 5783193"/>
              <a:gd name="connsiteX1" fmla="*/ 8855075 w 9153525"/>
              <a:gd name="connsiteY1" fmla="*/ 11181 h 5783193"/>
              <a:gd name="connsiteX2" fmla="*/ 9147175 w 9153525"/>
              <a:gd name="connsiteY2" fmla="*/ 0 h 5783193"/>
              <a:gd name="connsiteX3" fmla="*/ 9153525 w 9153525"/>
              <a:gd name="connsiteY3" fmla="*/ 5783193 h 5783193"/>
              <a:gd name="connsiteX4" fmla="*/ 9525 w 9153525"/>
              <a:gd name="connsiteY4" fmla="*/ 5783193 h 5783193"/>
              <a:gd name="connsiteX5" fmla="*/ 0 w 9153525"/>
              <a:gd name="connsiteY5" fmla="*/ 1518 h 5783193"/>
              <a:gd name="connsiteX0" fmla="*/ 0 w 9153525"/>
              <a:gd name="connsiteY0" fmla="*/ 1518 h 5783193"/>
              <a:gd name="connsiteX1" fmla="*/ 9147175 w 9153525"/>
              <a:gd name="connsiteY1" fmla="*/ 0 h 5783193"/>
              <a:gd name="connsiteX2" fmla="*/ 9153525 w 9153525"/>
              <a:gd name="connsiteY2" fmla="*/ 5783193 h 5783193"/>
              <a:gd name="connsiteX3" fmla="*/ 9525 w 9153525"/>
              <a:gd name="connsiteY3" fmla="*/ 5783193 h 5783193"/>
              <a:gd name="connsiteX4" fmla="*/ 0 w 9153525"/>
              <a:gd name="connsiteY4" fmla="*/ 1518 h 5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5783193">
                <a:moveTo>
                  <a:pt x="0" y="1518"/>
                </a:moveTo>
                <a:lnTo>
                  <a:pt x="9147175" y="0"/>
                </a:lnTo>
                <a:cubicBezTo>
                  <a:pt x="9149292" y="1883281"/>
                  <a:pt x="9151408" y="3899912"/>
                  <a:pt x="9153525" y="5783193"/>
                </a:cubicBezTo>
                <a:lnTo>
                  <a:pt x="9525" y="5783193"/>
                </a:lnTo>
                <a:lnTo>
                  <a:pt x="0" y="15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9722"/>
            <a:ext cx="9152388" cy="984518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  <a:gd name="connsiteX0" fmla="*/ 0 w 8430621"/>
              <a:gd name="connsiteY0" fmla="*/ 0 h 1055814"/>
              <a:gd name="connsiteX1" fmla="*/ 8415168 w 8430621"/>
              <a:gd name="connsiteY1" fmla="*/ 8389 h 1055814"/>
              <a:gd name="connsiteX2" fmla="*/ 8430621 w 8430621"/>
              <a:gd name="connsiteY2" fmla="*/ 984518 h 1055814"/>
              <a:gd name="connsiteX3" fmla="*/ 8190476 w 8430621"/>
              <a:gd name="connsiteY3" fmla="*/ 988328 h 1055814"/>
              <a:gd name="connsiteX4" fmla="*/ 0 w 8430621"/>
              <a:gd name="connsiteY4" fmla="*/ 980728 h 1055814"/>
              <a:gd name="connsiteX5" fmla="*/ 0 w 8430621"/>
              <a:gd name="connsiteY5" fmla="*/ 0 h 1055814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0 w 8430621"/>
              <a:gd name="connsiteY3" fmla="*/ 980728 h 984518"/>
              <a:gd name="connsiteX4" fmla="*/ 0 w 8430621"/>
              <a:gd name="connsiteY4" fmla="*/ 0 h 98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0621" h="984518">
                <a:moveTo>
                  <a:pt x="0" y="0"/>
                </a:moveTo>
                <a:lnTo>
                  <a:pt x="8415168" y="8389"/>
                </a:lnTo>
                <a:lnTo>
                  <a:pt x="8430621" y="984518"/>
                </a:ln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0" y="6210000"/>
            <a:ext cx="8388424" cy="0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02_KEPEK\cimer_zaszló\magyar_címer_zászló\címer\címer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212661" cy="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44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1074808"/>
            <a:ext cx="9153525" cy="578319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1518 h 5783193"/>
              <a:gd name="connsiteX1" fmla="*/ 8855075 w 9153525"/>
              <a:gd name="connsiteY1" fmla="*/ 11181 h 5783193"/>
              <a:gd name="connsiteX2" fmla="*/ 9147175 w 9153525"/>
              <a:gd name="connsiteY2" fmla="*/ 0 h 5783193"/>
              <a:gd name="connsiteX3" fmla="*/ 9153525 w 9153525"/>
              <a:gd name="connsiteY3" fmla="*/ 5783193 h 5783193"/>
              <a:gd name="connsiteX4" fmla="*/ 9525 w 9153525"/>
              <a:gd name="connsiteY4" fmla="*/ 5783193 h 5783193"/>
              <a:gd name="connsiteX5" fmla="*/ 0 w 9153525"/>
              <a:gd name="connsiteY5" fmla="*/ 1518 h 5783193"/>
              <a:gd name="connsiteX0" fmla="*/ 0 w 9153525"/>
              <a:gd name="connsiteY0" fmla="*/ 1518 h 5783193"/>
              <a:gd name="connsiteX1" fmla="*/ 9147175 w 9153525"/>
              <a:gd name="connsiteY1" fmla="*/ 0 h 5783193"/>
              <a:gd name="connsiteX2" fmla="*/ 9153525 w 9153525"/>
              <a:gd name="connsiteY2" fmla="*/ 5783193 h 5783193"/>
              <a:gd name="connsiteX3" fmla="*/ 9525 w 9153525"/>
              <a:gd name="connsiteY3" fmla="*/ 5783193 h 5783193"/>
              <a:gd name="connsiteX4" fmla="*/ 0 w 9153525"/>
              <a:gd name="connsiteY4" fmla="*/ 1518 h 5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5783193">
                <a:moveTo>
                  <a:pt x="0" y="1518"/>
                </a:moveTo>
                <a:lnTo>
                  <a:pt x="9147175" y="0"/>
                </a:lnTo>
                <a:cubicBezTo>
                  <a:pt x="9149292" y="1883281"/>
                  <a:pt x="9151408" y="3899912"/>
                  <a:pt x="9153525" y="5783193"/>
                </a:cubicBezTo>
                <a:lnTo>
                  <a:pt x="9525" y="5783193"/>
                </a:lnTo>
                <a:lnTo>
                  <a:pt x="0" y="151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9722"/>
            <a:ext cx="9152388" cy="984518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  <a:gd name="connsiteX0" fmla="*/ 0 w 8430621"/>
              <a:gd name="connsiteY0" fmla="*/ 0 h 1055814"/>
              <a:gd name="connsiteX1" fmla="*/ 8415168 w 8430621"/>
              <a:gd name="connsiteY1" fmla="*/ 8389 h 1055814"/>
              <a:gd name="connsiteX2" fmla="*/ 8430621 w 8430621"/>
              <a:gd name="connsiteY2" fmla="*/ 984518 h 1055814"/>
              <a:gd name="connsiteX3" fmla="*/ 8190476 w 8430621"/>
              <a:gd name="connsiteY3" fmla="*/ 988328 h 1055814"/>
              <a:gd name="connsiteX4" fmla="*/ 0 w 8430621"/>
              <a:gd name="connsiteY4" fmla="*/ 980728 h 1055814"/>
              <a:gd name="connsiteX5" fmla="*/ 0 w 8430621"/>
              <a:gd name="connsiteY5" fmla="*/ 0 h 1055814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0 w 8430621"/>
              <a:gd name="connsiteY3" fmla="*/ 980728 h 984518"/>
              <a:gd name="connsiteX4" fmla="*/ 0 w 8430621"/>
              <a:gd name="connsiteY4" fmla="*/ 0 h 98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0621" h="984518">
                <a:moveTo>
                  <a:pt x="0" y="0"/>
                </a:moveTo>
                <a:lnTo>
                  <a:pt x="8415168" y="8389"/>
                </a:lnTo>
                <a:lnTo>
                  <a:pt x="8430621" y="984518"/>
                </a:lnTo>
                <a:lnTo>
                  <a:pt x="0" y="980728"/>
                </a:lnTo>
                <a:lnTo>
                  <a:pt x="0" y="0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308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1072599"/>
            <a:ext cx="9153525" cy="578540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525" h="5785402">
                <a:moveTo>
                  <a:pt x="0" y="3727"/>
                </a:moveTo>
                <a:lnTo>
                  <a:pt x="7635185" y="0"/>
                </a:lnTo>
                <a:cubicBezTo>
                  <a:pt x="7908373" y="488122"/>
                  <a:pt x="8607011" y="426139"/>
                  <a:pt x="8855075" y="13390"/>
                </a:cubicBezTo>
                <a:lnTo>
                  <a:pt x="9147175" y="2209"/>
                </a:lnTo>
                <a:cubicBezTo>
                  <a:pt x="9149292" y="1885490"/>
                  <a:pt x="9151408" y="3902121"/>
                  <a:pt x="9153525" y="5785402"/>
                </a:cubicBezTo>
                <a:lnTo>
                  <a:pt x="9525" y="5785402"/>
                </a:lnTo>
                <a:lnTo>
                  <a:pt x="0" y="372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27384"/>
            <a:ext cx="9152388" cy="1005989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D:\02_KEPEK\01_MUNKA_képek\kollegak\kajati\novorvos-pecsé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9220">
            <a:off x="7573220" y="63237"/>
            <a:ext cx="1298084" cy="1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4822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-9525" y="1072599"/>
            <a:ext cx="9153525" cy="578540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1298713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9144000 w 9144000"/>
              <a:gd name="connsiteY2" fmla="*/ 13252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182678 w 9144000"/>
              <a:gd name="connsiteY2" fmla="*/ 1550504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7076661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11965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484243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48939 w 9144000"/>
              <a:gd name="connsiteY2" fmla="*/ 1563756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222435 w 9144000"/>
              <a:gd name="connsiteY2" fmla="*/ 1590261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338470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44000 w 9144000"/>
              <a:gd name="connsiteY3" fmla="*/ 12722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15200 w 9144000"/>
              <a:gd name="connsiteY2" fmla="*/ 161676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13252 h 6871252"/>
              <a:gd name="connsiteX1" fmla="*/ 6917635 w 9144000"/>
              <a:gd name="connsiteY1" fmla="*/ 0 h 6871252"/>
              <a:gd name="connsiteX2" fmla="*/ 7321550 w 9144000"/>
              <a:gd name="connsiteY2" fmla="*/ 1585015 h 6871252"/>
              <a:gd name="connsiteX3" fmla="*/ 9137650 w 9144000"/>
              <a:gd name="connsiteY3" fmla="*/ 1221409 h 6871252"/>
              <a:gd name="connsiteX4" fmla="*/ 9144000 w 9144000"/>
              <a:gd name="connsiteY4" fmla="*/ 6871252 h 6871252"/>
              <a:gd name="connsiteX5" fmla="*/ 0 w 9144000"/>
              <a:gd name="connsiteY5" fmla="*/ 6871252 h 6871252"/>
              <a:gd name="connsiteX6" fmla="*/ 0 w 9144000"/>
              <a:gd name="connsiteY6" fmla="*/ 13252 h 6871252"/>
              <a:gd name="connsiteX0" fmla="*/ 0 w 9144000"/>
              <a:gd name="connsiteY0" fmla="*/ 0 h 6858000"/>
              <a:gd name="connsiteX1" fmla="*/ 7006535 w 9144000"/>
              <a:gd name="connsiteY1" fmla="*/ 5798 h 6858000"/>
              <a:gd name="connsiteX2" fmla="*/ 7321550 w 9144000"/>
              <a:gd name="connsiteY2" fmla="*/ 1571763 h 6858000"/>
              <a:gd name="connsiteX3" fmla="*/ 9137650 w 9144000"/>
              <a:gd name="connsiteY3" fmla="*/ 1208157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63050"/>
              <a:gd name="connsiteY0" fmla="*/ 994330 h 6852205"/>
              <a:gd name="connsiteX1" fmla="*/ 7025585 w 9163050"/>
              <a:gd name="connsiteY1" fmla="*/ 3 h 6852205"/>
              <a:gd name="connsiteX2" fmla="*/ 7340600 w 9163050"/>
              <a:gd name="connsiteY2" fmla="*/ 1565968 h 6852205"/>
              <a:gd name="connsiteX3" fmla="*/ 9156700 w 9163050"/>
              <a:gd name="connsiteY3" fmla="*/ 1202362 h 6852205"/>
              <a:gd name="connsiteX4" fmla="*/ 9163050 w 9163050"/>
              <a:gd name="connsiteY4" fmla="*/ 6852205 h 6852205"/>
              <a:gd name="connsiteX5" fmla="*/ 19050 w 9163050"/>
              <a:gd name="connsiteY5" fmla="*/ 6852205 h 6852205"/>
              <a:gd name="connsiteX6" fmla="*/ 0 w 9163050"/>
              <a:gd name="connsiteY6" fmla="*/ 994330 h 6852205"/>
              <a:gd name="connsiteX0" fmla="*/ 0 w 9163050"/>
              <a:gd name="connsiteY0" fmla="*/ 0 h 5857875"/>
              <a:gd name="connsiteX1" fmla="*/ 7463735 w 9163050"/>
              <a:gd name="connsiteY1" fmla="*/ 7247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7340600 w 9163050"/>
              <a:gd name="connsiteY2" fmla="*/ 571638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56700 w 9163050"/>
              <a:gd name="connsiteY3" fmla="*/ 20803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045450 w 9163050"/>
              <a:gd name="connsiteY2" fmla="*/ 5430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455339"/>
              <a:gd name="connsiteY0" fmla="*/ 0 h 5857875"/>
              <a:gd name="connsiteX1" fmla="*/ 7625660 w 9455339"/>
              <a:gd name="connsiteY1" fmla="*/ 53423 h 5857875"/>
              <a:gd name="connsiteX2" fmla="*/ 8931275 w 9455339"/>
              <a:gd name="connsiteY2" fmla="*/ 123963 h 5857875"/>
              <a:gd name="connsiteX3" fmla="*/ 9147175 w 9455339"/>
              <a:gd name="connsiteY3" fmla="*/ 112782 h 5857875"/>
              <a:gd name="connsiteX4" fmla="*/ 9163050 w 9455339"/>
              <a:gd name="connsiteY4" fmla="*/ 5857875 h 5857875"/>
              <a:gd name="connsiteX5" fmla="*/ 19050 w 9455339"/>
              <a:gd name="connsiteY5" fmla="*/ 5857875 h 5857875"/>
              <a:gd name="connsiteX6" fmla="*/ 0 w 9455339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931275 w 9163050"/>
              <a:gd name="connsiteY2" fmla="*/ 1239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8896350 w 9163050"/>
              <a:gd name="connsiteY3" fmla="*/ 142875 h 5857875"/>
              <a:gd name="connsiteX4" fmla="*/ 9147175 w 9163050"/>
              <a:gd name="connsiteY4" fmla="*/ 112782 h 5857875"/>
              <a:gd name="connsiteX5" fmla="*/ 9163050 w 9163050"/>
              <a:gd name="connsiteY5" fmla="*/ 5857875 h 5857875"/>
              <a:gd name="connsiteX6" fmla="*/ 19050 w 9163050"/>
              <a:gd name="connsiteY6" fmla="*/ 5857875 h 5857875"/>
              <a:gd name="connsiteX7" fmla="*/ 0 w 9163050"/>
              <a:gd name="connsiteY7" fmla="*/ 0 h 5857875"/>
              <a:gd name="connsiteX0" fmla="*/ 0 w 9163050"/>
              <a:gd name="connsiteY0" fmla="*/ 319614 h 6177489"/>
              <a:gd name="connsiteX1" fmla="*/ 7625660 w 9163050"/>
              <a:gd name="connsiteY1" fmla="*/ 373037 h 6177489"/>
              <a:gd name="connsiteX2" fmla="*/ 8864600 w 9163050"/>
              <a:gd name="connsiteY2" fmla="*/ 405477 h 6177489"/>
              <a:gd name="connsiteX3" fmla="*/ 9147175 w 9163050"/>
              <a:gd name="connsiteY3" fmla="*/ 432396 h 6177489"/>
              <a:gd name="connsiteX4" fmla="*/ 9163050 w 9163050"/>
              <a:gd name="connsiteY4" fmla="*/ 6177489 h 6177489"/>
              <a:gd name="connsiteX5" fmla="*/ 19050 w 9163050"/>
              <a:gd name="connsiteY5" fmla="*/ 6177489 h 6177489"/>
              <a:gd name="connsiteX6" fmla="*/ 0 w 9163050"/>
              <a:gd name="connsiteY6" fmla="*/ 319614 h 6177489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47175 w 9163050"/>
              <a:gd name="connsiteY3" fmla="*/ 1127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25660 w 9163050"/>
              <a:gd name="connsiteY1" fmla="*/ 5342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0 h 5857875"/>
              <a:gd name="connsiteX1" fmla="*/ 7644710 w 9163050"/>
              <a:gd name="connsiteY1" fmla="*/ 72473 h 5857875"/>
              <a:gd name="connsiteX2" fmla="*/ 8864600 w 9163050"/>
              <a:gd name="connsiteY2" fmla="*/ 85863 h 5857875"/>
              <a:gd name="connsiteX3" fmla="*/ 9156700 w 9163050"/>
              <a:gd name="connsiteY3" fmla="*/ 74682 h 5857875"/>
              <a:gd name="connsiteX4" fmla="*/ 9163050 w 9163050"/>
              <a:gd name="connsiteY4" fmla="*/ 5857875 h 5857875"/>
              <a:gd name="connsiteX5" fmla="*/ 19050 w 9163050"/>
              <a:gd name="connsiteY5" fmla="*/ 5857875 h 5857875"/>
              <a:gd name="connsiteX6" fmla="*/ 0 w 9163050"/>
              <a:gd name="connsiteY6" fmla="*/ 0 h 5857875"/>
              <a:gd name="connsiteX0" fmla="*/ 0 w 9163050"/>
              <a:gd name="connsiteY0" fmla="*/ 22777 h 5785402"/>
              <a:gd name="connsiteX1" fmla="*/ 7644710 w 9163050"/>
              <a:gd name="connsiteY1" fmla="*/ 0 h 5785402"/>
              <a:gd name="connsiteX2" fmla="*/ 8864600 w 9163050"/>
              <a:gd name="connsiteY2" fmla="*/ 13390 h 5785402"/>
              <a:gd name="connsiteX3" fmla="*/ 9156700 w 9163050"/>
              <a:gd name="connsiteY3" fmla="*/ 2209 h 5785402"/>
              <a:gd name="connsiteX4" fmla="*/ 9163050 w 9163050"/>
              <a:gd name="connsiteY4" fmla="*/ 5785402 h 5785402"/>
              <a:gd name="connsiteX5" fmla="*/ 19050 w 9163050"/>
              <a:gd name="connsiteY5" fmla="*/ 5785402 h 5785402"/>
              <a:gd name="connsiteX6" fmla="*/ 0 w 9163050"/>
              <a:gd name="connsiteY6" fmla="*/ 2277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  <a:gd name="connsiteX0" fmla="*/ 0 w 9153525"/>
              <a:gd name="connsiteY0" fmla="*/ 3727 h 5785402"/>
              <a:gd name="connsiteX1" fmla="*/ 7635185 w 9153525"/>
              <a:gd name="connsiteY1" fmla="*/ 0 h 5785402"/>
              <a:gd name="connsiteX2" fmla="*/ 8855075 w 9153525"/>
              <a:gd name="connsiteY2" fmla="*/ 13390 h 5785402"/>
              <a:gd name="connsiteX3" fmla="*/ 9147175 w 9153525"/>
              <a:gd name="connsiteY3" fmla="*/ 2209 h 5785402"/>
              <a:gd name="connsiteX4" fmla="*/ 9153525 w 9153525"/>
              <a:gd name="connsiteY4" fmla="*/ 5785402 h 5785402"/>
              <a:gd name="connsiteX5" fmla="*/ 9525 w 9153525"/>
              <a:gd name="connsiteY5" fmla="*/ 5785402 h 5785402"/>
              <a:gd name="connsiteX6" fmla="*/ 0 w 9153525"/>
              <a:gd name="connsiteY6" fmla="*/ 3727 h 57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525" h="5785402">
                <a:moveTo>
                  <a:pt x="0" y="3727"/>
                </a:moveTo>
                <a:lnTo>
                  <a:pt x="7635185" y="0"/>
                </a:lnTo>
                <a:cubicBezTo>
                  <a:pt x="7908373" y="488122"/>
                  <a:pt x="8607011" y="426139"/>
                  <a:pt x="8855075" y="13390"/>
                </a:cubicBezTo>
                <a:lnTo>
                  <a:pt x="9147175" y="2209"/>
                </a:lnTo>
                <a:cubicBezTo>
                  <a:pt x="9149292" y="1885490"/>
                  <a:pt x="9151408" y="3902121"/>
                  <a:pt x="9153525" y="5785402"/>
                </a:cubicBezTo>
                <a:lnTo>
                  <a:pt x="9525" y="5785402"/>
                </a:lnTo>
                <a:lnTo>
                  <a:pt x="0" y="372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2" y="-27384"/>
            <a:ext cx="9152388" cy="1005989"/>
          </a:xfrm>
          <a:custGeom>
            <a:avLst/>
            <a:gdLst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732240"/>
              <a:gd name="connsiteY0" fmla="*/ 0 h 980728"/>
              <a:gd name="connsiteX1" fmla="*/ 6732240 w 6732240"/>
              <a:gd name="connsiteY1" fmla="*/ 0 h 980728"/>
              <a:gd name="connsiteX2" fmla="*/ 6732240 w 6732240"/>
              <a:gd name="connsiteY2" fmla="*/ 980728 h 980728"/>
              <a:gd name="connsiteX3" fmla="*/ 0 w 6732240"/>
              <a:gd name="connsiteY3" fmla="*/ 980728 h 980728"/>
              <a:gd name="connsiteX4" fmla="*/ 0 w 6732240"/>
              <a:gd name="connsiteY4" fmla="*/ 0 h 980728"/>
              <a:gd name="connsiteX0" fmla="*/ 0 w 6984031"/>
              <a:gd name="connsiteY0" fmla="*/ 0 h 980728"/>
              <a:gd name="connsiteX1" fmla="*/ 6984031 w 6984031"/>
              <a:gd name="connsiteY1" fmla="*/ 0 h 980728"/>
              <a:gd name="connsiteX2" fmla="*/ 6732240 w 6984031"/>
              <a:gd name="connsiteY2" fmla="*/ 980728 h 980728"/>
              <a:gd name="connsiteX3" fmla="*/ 0 w 6984031"/>
              <a:gd name="connsiteY3" fmla="*/ 980728 h 980728"/>
              <a:gd name="connsiteX4" fmla="*/ 0 w 6984031"/>
              <a:gd name="connsiteY4" fmla="*/ 0 h 980728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84031"/>
              <a:gd name="connsiteY0" fmla="*/ 0 h 993980"/>
              <a:gd name="connsiteX1" fmla="*/ 6984031 w 6984031"/>
              <a:gd name="connsiteY1" fmla="*/ 0 h 993980"/>
              <a:gd name="connsiteX2" fmla="*/ 6970779 w 6984031"/>
              <a:gd name="connsiteY2" fmla="*/ 993980 h 993980"/>
              <a:gd name="connsiteX3" fmla="*/ 0 w 6984031"/>
              <a:gd name="connsiteY3" fmla="*/ 980728 h 993980"/>
              <a:gd name="connsiteX4" fmla="*/ 0 w 6984031"/>
              <a:gd name="connsiteY4" fmla="*/ 0 h 993980"/>
              <a:gd name="connsiteX0" fmla="*/ 0 w 6970779"/>
              <a:gd name="connsiteY0" fmla="*/ 0 h 993980"/>
              <a:gd name="connsiteX1" fmla="*/ 6917770 w 6970779"/>
              <a:gd name="connsiteY1" fmla="*/ 0 h 993980"/>
              <a:gd name="connsiteX2" fmla="*/ 6970779 w 6970779"/>
              <a:gd name="connsiteY2" fmla="*/ 993980 h 993980"/>
              <a:gd name="connsiteX3" fmla="*/ 0 w 6970779"/>
              <a:gd name="connsiteY3" fmla="*/ 980728 h 993980"/>
              <a:gd name="connsiteX4" fmla="*/ 0 w 6970779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17771"/>
              <a:gd name="connsiteY0" fmla="*/ 0 h 993980"/>
              <a:gd name="connsiteX1" fmla="*/ 6917770 w 6917771"/>
              <a:gd name="connsiteY1" fmla="*/ 0 h 993980"/>
              <a:gd name="connsiteX2" fmla="*/ 6917771 w 6917771"/>
              <a:gd name="connsiteY2" fmla="*/ 993980 h 993980"/>
              <a:gd name="connsiteX3" fmla="*/ 0 w 6917771"/>
              <a:gd name="connsiteY3" fmla="*/ 980728 h 993980"/>
              <a:gd name="connsiteX4" fmla="*/ 0 w 6917771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6997283"/>
              <a:gd name="connsiteY0" fmla="*/ 0 h 993980"/>
              <a:gd name="connsiteX1" fmla="*/ 6997283 w 6997283"/>
              <a:gd name="connsiteY1" fmla="*/ 0 h 993980"/>
              <a:gd name="connsiteX2" fmla="*/ 6917771 w 6997283"/>
              <a:gd name="connsiteY2" fmla="*/ 993980 h 993980"/>
              <a:gd name="connsiteX3" fmla="*/ 0 w 6997283"/>
              <a:gd name="connsiteY3" fmla="*/ 980728 h 993980"/>
              <a:gd name="connsiteX4" fmla="*/ 0 w 6997283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198195"/>
              <a:gd name="connsiteY0" fmla="*/ 0 h 993980"/>
              <a:gd name="connsiteX1" fmla="*/ 7198195 w 7198195"/>
              <a:gd name="connsiteY1" fmla="*/ 0 h 993980"/>
              <a:gd name="connsiteX2" fmla="*/ 6917771 w 7198195"/>
              <a:gd name="connsiteY2" fmla="*/ 993980 h 993980"/>
              <a:gd name="connsiteX3" fmla="*/ 0 w 7198195"/>
              <a:gd name="connsiteY3" fmla="*/ 980728 h 993980"/>
              <a:gd name="connsiteX4" fmla="*/ 0 w 7198195"/>
              <a:gd name="connsiteY4" fmla="*/ 0 h 993980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17771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7360471"/>
              <a:gd name="connsiteY0" fmla="*/ 16778 h 1010758"/>
              <a:gd name="connsiteX1" fmla="*/ 7360471 w 7360471"/>
              <a:gd name="connsiteY1" fmla="*/ 0 h 1010758"/>
              <a:gd name="connsiteX2" fmla="*/ 6964136 w 7360471"/>
              <a:gd name="connsiteY2" fmla="*/ 1010758 h 1010758"/>
              <a:gd name="connsiteX3" fmla="*/ 0 w 7360471"/>
              <a:gd name="connsiteY3" fmla="*/ 997506 h 1010758"/>
              <a:gd name="connsiteX4" fmla="*/ 0 w 7360471"/>
              <a:gd name="connsiteY4" fmla="*/ 16778 h 1010758"/>
              <a:gd name="connsiteX0" fmla="*/ 0 w 8411401"/>
              <a:gd name="connsiteY0" fmla="*/ 0 h 994912"/>
              <a:gd name="connsiteX1" fmla="*/ 8411401 w 8411401"/>
              <a:gd name="connsiteY1" fmla="*/ 906011 h 994912"/>
              <a:gd name="connsiteX2" fmla="*/ 6964136 w 8411401"/>
              <a:gd name="connsiteY2" fmla="*/ 993980 h 994912"/>
              <a:gd name="connsiteX3" fmla="*/ 0 w 8411401"/>
              <a:gd name="connsiteY3" fmla="*/ 980728 h 994912"/>
              <a:gd name="connsiteX4" fmla="*/ 0 w 8411401"/>
              <a:gd name="connsiteY4" fmla="*/ 0 h 994912"/>
              <a:gd name="connsiteX0" fmla="*/ 0 w 8411401"/>
              <a:gd name="connsiteY0" fmla="*/ 0 h 994912"/>
              <a:gd name="connsiteX1" fmla="*/ 8191072 w 8411401"/>
              <a:gd name="connsiteY1" fmla="*/ 889233 h 994912"/>
              <a:gd name="connsiteX2" fmla="*/ 8411401 w 8411401"/>
              <a:gd name="connsiteY2" fmla="*/ 906011 h 994912"/>
              <a:gd name="connsiteX3" fmla="*/ 6964136 w 8411401"/>
              <a:gd name="connsiteY3" fmla="*/ 993980 h 994912"/>
              <a:gd name="connsiteX4" fmla="*/ 0 w 8411401"/>
              <a:gd name="connsiteY4" fmla="*/ 980728 h 994912"/>
              <a:gd name="connsiteX5" fmla="*/ 0 w 8411401"/>
              <a:gd name="connsiteY5" fmla="*/ 0 h 994912"/>
              <a:gd name="connsiteX0" fmla="*/ 0 w 8415168"/>
              <a:gd name="connsiteY0" fmla="*/ 0 h 994912"/>
              <a:gd name="connsiteX1" fmla="*/ 8415168 w 8415168"/>
              <a:gd name="connsiteY1" fmla="*/ 8389 h 994912"/>
              <a:gd name="connsiteX2" fmla="*/ 8411401 w 8415168"/>
              <a:gd name="connsiteY2" fmla="*/ 906011 h 994912"/>
              <a:gd name="connsiteX3" fmla="*/ 6964136 w 8415168"/>
              <a:gd name="connsiteY3" fmla="*/ 993980 h 994912"/>
              <a:gd name="connsiteX4" fmla="*/ 0 w 8415168"/>
              <a:gd name="connsiteY4" fmla="*/ 980728 h 994912"/>
              <a:gd name="connsiteX5" fmla="*/ 0 w 8415168"/>
              <a:gd name="connsiteY5" fmla="*/ 0 h 994912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411401 w 8415168"/>
              <a:gd name="connsiteY2" fmla="*/ 906011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8415168"/>
              <a:gd name="connsiteY0" fmla="*/ 0 h 993980"/>
              <a:gd name="connsiteX1" fmla="*/ 8415168 w 8415168"/>
              <a:gd name="connsiteY1" fmla="*/ 8389 h 993980"/>
              <a:gd name="connsiteX2" fmla="*/ 8280034 w 8415168"/>
              <a:gd name="connsiteY2" fmla="*/ 947956 h 993980"/>
              <a:gd name="connsiteX3" fmla="*/ 6964136 w 8415168"/>
              <a:gd name="connsiteY3" fmla="*/ 993980 h 993980"/>
              <a:gd name="connsiteX4" fmla="*/ 0 w 8415168"/>
              <a:gd name="connsiteY4" fmla="*/ 980728 h 993980"/>
              <a:gd name="connsiteX5" fmla="*/ 0 w 8415168"/>
              <a:gd name="connsiteY5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280034 w 9020624"/>
              <a:gd name="connsiteY3" fmla="*/ 947956 h 993980"/>
              <a:gd name="connsiteX4" fmla="*/ 6964136 w 9020624"/>
              <a:gd name="connsiteY4" fmla="*/ 993980 h 993980"/>
              <a:gd name="connsiteX5" fmla="*/ 0 w 9020624"/>
              <a:gd name="connsiteY5" fmla="*/ 980728 h 993980"/>
              <a:gd name="connsiteX6" fmla="*/ 0 w 9020624"/>
              <a:gd name="connsiteY6" fmla="*/ 0 h 993980"/>
              <a:gd name="connsiteX0" fmla="*/ 0 w 9020624"/>
              <a:gd name="connsiteY0" fmla="*/ 0 h 993980"/>
              <a:gd name="connsiteX1" fmla="*/ 8415168 w 9020624"/>
              <a:gd name="connsiteY1" fmla="*/ 8389 h 993980"/>
              <a:gd name="connsiteX2" fmla="*/ 8345620 w 9020624"/>
              <a:gd name="connsiteY2" fmla="*/ 503339 h 993980"/>
              <a:gd name="connsiteX3" fmla="*/ 8430621 w 9020624"/>
              <a:gd name="connsiteY3" fmla="*/ 931178 h 993980"/>
              <a:gd name="connsiteX4" fmla="*/ 8280034 w 9020624"/>
              <a:gd name="connsiteY4" fmla="*/ 947956 h 993980"/>
              <a:gd name="connsiteX5" fmla="*/ 6964136 w 9020624"/>
              <a:gd name="connsiteY5" fmla="*/ 993980 h 993980"/>
              <a:gd name="connsiteX6" fmla="*/ 0 w 9020624"/>
              <a:gd name="connsiteY6" fmla="*/ 980728 h 993980"/>
              <a:gd name="connsiteX7" fmla="*/ 0 w 9020624"/>
              <a:gd name="connsiteY7" fmla="*/ 0 h 993980"/>
              <a:gd name="connsiteX0" fmla="*/ 0 w 9048780"/>
              <a:gd name="connsiteY0" fmla="*/ 0 h 993980"/>
              <a:gd name="connsiteX1" fmla="*/ 8415168 w 9048780"/>
              <a:gd name="connsiteY1" fmla="*/ 8389 h 993980"/>
              <a:gd name="connsiteX2" fmla="*/ 8430621 w 9048780"/>
              <a:gd name="connsiteY2" fmla="*/ 931178 h 993980"/>
              <a:gd name="connsiteX3" fmla="*/ 8280034 w 9048780"/>
              <a:gd name="connsiteY3" fmla="*/ 947956 h 993980"/>
              <a:gd name="connsiteX4" fmla="*/ 6964136 w 9048780"/>
              <a:gd name="connsiteY4" fmla="*/ 993980 h 993980"/>
              <a:gd name="connsiteX5" fmla="*/ 0 w 9048780"/>
              <a:gd name="connsiteY5" fmla="*/ 980728 h 993980"/>
              <a:gd name="connsiteX6" fmla="*/ 0 w 9048780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6964136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9281"/>
              <a:gd name="connsiteY0" fmla="*/ 0 h 993980"/>
              <a:gd name="connsiteX1" fmla="*/ 8415168 w 8439281"/>
              <a:gd name="connsiteY1" fmla="*/ 8389 h 993980"/>
              <a:gd name="connsiteX2" fmla="*/ 8430621 w 8439281"/>
              <a:gd name="connsiteY2" fmla="*/ 931178 h 993980"/>
              <a:gd name="connsiteX3" fmla="*/ 8280034 w 8439281"/>
              <a:gd name="connsiteY3" fmla="*/ 947956 h 993980"/>
              <a:gd name="connsiteX4" fmla="*/ 7010501 w 8439281"/>
              <a:gd name="connsiteY4" fmla="*/ 993980 h 993980"/>
              <a:gd name="connsiteX5" fmla="*/ 0 w 8439281"/>
              <a:gd name="connsiteY5" fmla="*/ 980728 h 993980"/>
              <a:gd name="connsiteX6" fmla="*/ 0 w 8439281"/>
              <a:gd name="connsiteY6" fmla="*/ 0 h 993980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274 h 994254"/>
              <a:gd name="connsiteX1" fmla="*/ 8415168 w 8430621"/>
              <a:gd name="connsiteY1" fmla="*/ 8663 h 994254"/>
              <a:gd name="connsiteX2" fmla="*/ 8430621 w 8430621"/>
              <a:gd name="connsiteY2" fmla="*/ 931452 h 994254"/>
              <a:gd name="connsiteX3" fmla="*/ 8202760 w 8430621"/>
              <a:gd name="connsiteY3" fmla="*/ 931452 h 994254"/>
              <a:gd name="connsiteX4" fmla="*/ 7010501 w 8430621"/>
              <a:gd name="connsiteY4" fmla="*/ 994254 h 994254"/>
              <a:gd name="connsiteX5" fmla="*/ 0 w 8430621"/>
              <a:gd name="connsiteY5" fmla="*/ 981002 h 994254"/>
              <a:gd name="connsiteX6" fmla="*/ 0 w 8430621"/>
              <a:gd name="connsiteY6" fmla="*/ 274 h 994254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02760 w 8430621"/>
              <a:gd name="connsiteY3" fmla="*/ 93117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93980"/>
              <a:gd name="connsiteX1" fmla="*/ 8415168 w 8430621"/>
              <a:gd name="connsiteY1" fmla="*/ 8389 h 993980"/>
              <a:gd name="connsiteX2" fmla="*/ 8430621 w 8430621"/>
              <a:gd name="connsiteY2" fmla="*/ 931178 h 993980"/>
              <a:gd name="connsiteX3" fmla="*/ 8246629 w 8430621"/>
              <a:gd name="connsiteY3" fmla="*/ 912128 h 993980"/>
              <a:gd name="connsiteX4" fmla="*/ 7010501 w 8430621"/>
              <a:gd name="connsiteY4" fmla="*/ 993980 h 993980"/>
              <a:gd name="connsiteX5" fmla="*/ 0 w 8430621"/>
              <a:gd name="connsiteY5" fmla="*/ 980728 h 993980"/>
              <a:gd name="connsiteX6" fmla="*/ 0 w 8430621"/>
              <a:gd name="connsiteY6" fmla="*/ 0 h 993980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46629 w 8430621"/>
              <a:gd name="connsiteY3" fmla="*/ 91212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13089 h 997544"/>
              <a:gd name="connsiteX1" fmla="*/ 8415168 w 8430621"/>
              <a:gd name="connsiteY1" fmla="*/ 21478 h 997544"/>
              <a:gd name="connsiteX2" fmla="*/ 8430621 w 8430621"/>
              <a:gd name="connsiteY2" fmla="*/ 944267 h 997544"/>
              <a:gd name="connsiteX3" fmla="*/ 8246629 w 8430621"/>
              <a:gd name="connsiteY3" fmla="*/ 925217 h 997544"/>
              <a:gd name="connsiteX4" fmla="*/ 6949084 w 8430621"/>
              <a:gd name="connsiteY4" fmla="*/ 997544 h 997544"/>
              <a:gd name="connsiteX5" fmla="*/ 0 w 8430621"/>
              <a:gd name="connsiteY5" fmla="*/ 993817 h 997544"/>
              <a:gd name="connsiteX6" fmla="*/ 0 w 8430621"/>
              <a:gd name="connsiteY6" fmla="*/ 13089 h 997544"/>
              <a:gd name="connsiteX0" fmla="*/ 0 w 8430621"/>
              <a:gd name="connsiteY0" fmla="*/ 0 h 984455"/>
              <a:gd name="connsiteX1" fmla="*/ 8415168 w 8430621"/>
              <a:gd name="connsiteY1" fmla="*/ 8389 h 984455"/>
              <a:gd name="connsiteX2" fmla="*/ 8430621 w 8430621"/>
              <a:gd name="connsiteY2" fmla="*/ 931178 h 984455"/>
              <a:gd name="connsiteX3" fmla="*/ 8232591 w 8430621"/>
              <a:gd name="connsiteY3" fmla="*/ 957848 h 984455"/>
              <a:gd name="connsiteX4" fmla="*/ 6949084 w 8430621"/>
              <a:gd name="connsiteY4" fmla="*/ 984455 h 984455"/>
              <a:gd name="connsiteX5" fmla="*/ 0 w 8430621"/>
              <a:gd name="connsiteY5" fmla="*/ 980728 h 984455"/>
              <a:gd name="connsiteX6" fmla="*/ 0 w 8430621"/>
              <a:gd name="connsiteY6" fmla="*/ 0 h 984455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32591 w 8430621"/>
              <a:gd name="connsiteY3" fmla="*/ 95784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1534 w 8430621"/>
              <a:gd name="connsiteY3" fmla="*/ 995948 h 995948"/>
              <a:gd name="connsiteX4" fmla="*/ 6949084 w 8430621"/>
              <a:gd name="connsiteY4" fmla="*/ 984455 h 995948"/>
              <a:gd name="connsiteX5" fmla="*/ 0 w 8430621"/>
              <a:gd name="connsiteY5" fmla="*/ 980728 h 995948"/>
              <a:gd name="connsiteX6" fmla="*/ 0 w 8430621"/>
              <a:gd name="connsiteY6" fmla="*/ 0 h 995948"/>
              <a:gd name="connsiteX0" fmla="*/ 0 w 8430621"/>
              <a:gd name="connsiteY0" fmla="*/ 0 h 995948"/>
              <a:gd name="connsiteX1" fmla="*/ 8415168 w 8430621"/>
              <a:gd name="connsiteY1" fmla="*/ 8389 h 995948"/>
              <a:gd name="connsiteX2" fmla="*/ 8430621 w 8430621"/>
              <a:gd name="connsiteY2" fmla="*/ 984518 h 995948"/>
              <a:gd name="connsiteX3" fmla="*/ 8212320 w 8430621"/>
              <a:gd name="connsiteY3" fmla="*/ 982980 h 995948"/>
              <a:gd name="connsiteX4" fmla="*/ 8211534 w 8430621"/>
              <a:gd name="connsiteY4" fmla="*/ 995948 h 995948"/>
              <a:gd name="connsiteX5" fmla="*/ 6949084 w 8430621"/>
              <a:gd name="connsiteY5" fmla="*/ 984455 h 995948"/>
              <a:gd name="connsiteX6" fmla="*/ 0 w 8430621"/>
              <a:gd name="connsiteY6" fmla="*/ 980728 h 995948"/>
              <a:gd name="connsiteX7" fmla="*/ 0 w 8430621"/>
              <a:gd name="connsiteY7" fmla="*/ 0 h 99594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984968"/>
              <a:gd name="connsiteX1" fmla="*/ 8415168 w 8430621"/>
              <a:gd name="connsiteY1" fmla="*/ 8389 h 984968"/>
              <a:gd name="connsiteX2" fmla="*/ 8430621 w 8430621"/>
              <a:gd name="connsiteY2" fmla="*/ 984518 h 984968"/>
              <a:gd name="connsiteX3" fmla="*/ 8212320 w 8430621"/>
              <a:gd name="connsiteY3" fmla="*/ 982980 h 984968"/>
              <a:gd name="connsiteX4" fmla="*/ 8211534 w 8430621"/>
              <a:gd name="connsiteY4" fmla="*/ 942608 h 984968"/>
              <a:gd name="connsiteX5" fmla="*/ 6949084 w 8430621"/>
              <a:gd name="connsiteY5" fmla="*/ 984455 h 984968"/>
              <a:gd name="connsiteX6" fmla="*/ 0 w 8430621"/>
              <a:gd name="connsiteY6" fmla="*/ 980728 h 984968"/>
              <a:gd name="connsiteX7" fmla="*/ 0 w 8430621"/>
              <a:gd name="connsiteY7" fmla="*/ 0 h 984968"/>
              <a:gd name="connsiteX0" fmla="*/ 0 w 8430621"/>
              <a:gd name="connsiteY0" fmla="*/ 0 h 1044308"/>
              <a:gd name="connsiteX1" fmla="*/ 8415168 w 8430621"/>
              <a:gd name="connsiteY1" fmla="*/ 8389 h 1044308"/>
              <a:gd name="connsiteX2" fmla="*/ 8430621 w 8430621"/>
              <a:gd name="connsiteY2" fmla="*/ 984518 h 1044308"/>
              <a:gd name="connsiteX3" fmla="*/ 8211534 w 8430621"/>
              <a:gd name="connsiteY3" fmla="*/ 942608 h 1044308"/>
              <a:gd name="connsiteX4" fmla="*/ 6949084 w 8430621"/>
              <a:gd name="connsiteY4" fmla="*/ 984455 h 1044308"/>
              <a:gd name="connsiteX5" fmla="*/ 0 w 8430621"/>
              <a:gd name="connsiteY5" fmla="*/ 980728 h 1044308"/>
              <a:gd name="connsiteX6" fmla="*/ 0 w 8430621"/>
              <a:gd name="connsiteY6" fmla="*/ 0 h 1044308"/>
              <a:gd name="connsiteX0" fmla="*/ 0 w 8430621"/>
              <a:gd name="connsiteY0" fmla="*/ 0 h 984518"/>
              <a:gd name="connsiteX1" fmla="*/ 8415168 w 8430621"/>
              <a:gd name="connsiteY1" fmla="*/ 8389 h 984518"/>
              <a:gd name="connsiteX2" fmla="*/ 8430621 w 8430621"/>
              <a:gd name="connsiteY2" fmla="*/ 984518 h 984518"/>
              <a:gd name="connsiteX3" fmla="*/ 8211534 w 8430621"/>
              <a:gd name="connsiteY3" fmla="*/ 942608 h 984518"/>
              <a:gd name="connsiteX4" fmla="*/ 6949084 w 8430621"/>
              <a:gd name="connsiteY4" fmla="*/ 984455 h 984518"/>
              <a:gd name="connsiteX5" fmla="*/ 0 w 8430621"/>
              <a:gd name="connsiteY5" fmla="*/ 980728 h 984518"/>
              <a:gd name="connsiteX6" fmla="*/ 0 w 8430621"/>
              <a:gd name="connsiteY6" fmla="*/ 0 h 98451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0 h 988328"/>
              <a:gd name="connsiteX1" fmla="*/ 8415168 w 8430621"/>
              <a:gd name="connsiteY1" fmla="*/ 8389 h 988328"/>
              <a:gd name="connsiteX2" fmla="*/ 8430621 w 8430621"/>
              <a:gd name="connsiteY2" fmla="*/ 984518 h 988328"/>
              <a:gd name="connsiteX3" fmla="*/ 8190476 w 8430621"/>
              <a:gd name="connsiteY3" fmla="*/ 988328 h 988328"/>
              <a:gd name="connsiteX4" fmla="*/ 6949084 w 8430621"/>
              <a:gd name="connsiteY4" fmla="*/ 984455 h 988328"/>
              <a:gd name="connsiteX5" fmla="*/ 0 w 8430621"/>
              <a:gd name="connsiteY5" fmla="*/ 980728 h 988328"/>
              <a:gd name="connsiteX6" fmla="*/ 0 w 8430621"/>
              <a:gd name="connsiteY6" fmla="*/ 0 h 988328"/>
              <a:gd name="connsiteX0" fmla="*/ 0 w 8430621"/>
              <a:gd name="connsiteY0" fmla="*/ 39129 h 1027457"/>
              <a:gd name="connsiteX1" fmla="*/ 8415168 w 8430621"/>
              <a:gd name="connsiteY1" fmla="*/ 47518 h 1027457"/>
              <a:gd name="connsiteX2" fmla="*/ 8430621 w 8430621"/>
              <a:gd name="connsiteY2" fmla="*/ 1023647 h 1027457"/>
              <a:gd name="connsiteX3" fmla="*/ 8190476 w 8430621"/>
              <a:gd name="connsiteY3" fmla="*/ 1027457 h 1027457"/>
              <a:gd name="connsiteX4" fmla="*/ 6949084 w 8430621"/>
              <a:gd name="connsiteY4" fmla="*/ 1023584 h 1027457"/>
              <a:gd name="connsiteX5" fmla="*/ 0 w 8430621"/>
              <a:gd name="connsiteY5" fmla="*/ 1019857 h 1027457"/>
              <a:gd name="connsiteX6" fmla="*/ 0 w 8430621"/>
              <a:gd name="connsiteY6" fmla="*/ 39129 h 1027457"/>
              <a:gd name="connsiteX0" fmla="*/ 0 w 8430621"/>
              <a:gd name="connsiteY0" fmla="*/ 17661 h 1005989"/>
              <a:gd name="connsiteX1" fmla="*/ 8415168 w 8430621"/>
              <a:gd name="connsiteY1" fmla="*/ 26050 h 1005989"/>
              <a:gd name="connsiteX2" fmla="*/ 8430621 w 8430621"/>
              <a:gd name="connsiteY2" fmla="*/ 1002179 h 1005989"/>
              <a:gd name="connsiteX3" fmla="*/ 8190476 w 8430621"/>
              <a:gd name="connsiteY3" fmla="*/ 1005989 h 1005989"/>
              <a:gd name="connsiteX4" fmla="*/ 6949084 w 8430621"/>
              <a:gd name="connsiteY4" fmla="*/ 1002116 h 1005989"/>
              <a:gd name="connsiteX5" fmla="*/ 0 w 8430621"/>
              <a:gd name="connsiteY5" fmla="*/ 998389 h 1005989"/>
              <a:gd name="connsiteX6" fmla="*/ 0 w 8430621"/>
              <a:gd name="connsiteY6" fmla="*/ 17661 h 100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  <a:solidFill>
            <a:srgbClr val="739E12"/>
          </a:solidFill>
          <a:ln>
            <a:noFill/>
          </a:ln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752528"/>
          </a:xfr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>
              <a:defRPr sz="2400" b="1"/>
            </a:lvl1pPr>
            <a:lvl2pPr>
              <a:defRPr sz="2400"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212-F29B-4A05-81E9-0DC00E97442A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79240" cy="365125"/>
          </a:xfrm>
        </p:spPr>
        <p:txBody>
          <a:bodyPr/>
          <a:lstStyle>
            <a:lvl1pPr>
              <a:defRPr/>
            </a:lvl1pPr>
          </a:lstStyle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D:\02_KEPEK\01_MUNKA_képek\kollegak\kajati\novorvos-pecsé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9220">
            <a:off x="7573220" y="63237"/>
            <a:ext cx="1298084" cy="1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082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B8E10-0919-490C-BBFC-1A8A547F9D8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EAC6-CA7C-458D-B14E-C5F939361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446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A9A9-59DC-41F9-AD36-447589B65575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1BB46-11AE-48D0-876E-DA5A6D19851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867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347048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844824"/>
            <a:ext cx="8229600" cy="4281339"/>
          </a:xfrm>
          <a:prstGeom prst="rect">
            <a:avLst/>
          </a:prstGeom>
          <a:gradFill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BE5C9-E99B-4F05-9721-6311065BAE9D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1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5" r:id="rId4"/>
    <p:sldLayoutId id="2147483676" r:id="rId5"/>
    <p:sldLayoutId id="2147483673" r:id="rId6"/>
    <p:sldLayoutId id="2147483674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1603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347048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844824"/>
            <a:ext cx="8229600" cy="4281339"/>
          </a:xfrm>
          <a:prstGeom prst="rect">
            <a:avLst/>
          </a:prstGeom>
          <a:gradFill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BE5C9-E99B-4F05-9721-6311065BAE9D}" type="datetime1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2022.01.26.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88FE0D-5ADC-44C3-8846-7E4E03F9754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1603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971600" y="1430944"/>
            <a:ext cx="7632700" cy="516330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sz="800" b="1" dirty="0">
              <a:solidFill>
                <a:srgbClr val="003300"/>
              </a:solidFill>
              <a:latin typeface="+mn-lt"/>
            </a:endParaRPr>
          </a:p>
          <a:p>
            <a:pPr algn="ctr"/>
            <a:endParaRPr lang="hu-HU" sz="2000" b="1" dirty="0">
              <a:solidFill>
                <a:srgbClr val="003300"/>
              </a:solidFill>
              <a:latin typeface="+mn-lt"/>
            </a:endParaRPr>
          </a:p>
          <a:p>
            <a:pPr algn="ctr"/>
            <a:endParaRPr lang="hu-HU" sz="1000" b="1" i="1" dirty="0">
              <a:latin typeface="+mn-lt"/>
            </a:endParaRPr>
          </a:p>
          <a:p>
            <a:pPr algn="ctr"/>
            <a:endParaRPr lang="hu-HU" sz="1000" b="1" i="1" dirty="0">
              <a:latin typeface="+mn-lt"/>
            </a:endParaRPr>
          </a:p>
          <a:p>
            <a:pPr algn="ctr"/>
            <a:endParaRPr lang="hu-HU" sz="1000" b="1" i="1" dirty="0">
              <a:latin typeface="+mn-lt"/>
            </a:endParaRPr>
          </a:p>
          <a:p>
            <a:pPr algn="ctr"/>
            <a:r>
              <a:rPr lang="hu-HU" sz="2800" b="1" dirty="0">
                <a:latin typeface="+mn-lt"/>
              </a:rPr>
              <a:t>Csodálatos évek </a:t>
            </a:r>
          </a:p>
          <a:p>
            <a:pPr algn="ctr"/>
            <a:r>
              <a:rPr lang="hu-HU" sz="2800" b="1" dirty="0">
                <a:latin typeface="+mn-lt"/>
              </a:rPr>
              <a:t>a növényvédelem szolgálatában</a:t>
            </a:r>
          </a:p>
          <a:p>
            <a:pPr algn="ctr"/>
            <a:r>
              <a:rPr lang="hu-HU" sz="1600" b="1" dirty="0">
                <a:latin typeface="+mn-lt"/>
              </a:rPr>
              <a:t>előadás és poszter bemutató</a:t>
            </a:r>
          </a:p>
          <a:p>
            <a:pPr algn="ctr"/>
            <a:endParaRPr lang="hu-HU" sz="2400" dirty="0">
              <a:latin typeface="+mn-lt"/>
            </a:endParaRPr>
          </a:p>
          <a:p>
            <a:pPr algn="ctr">
              <a:buNone/>
            </a:pPr>
            <a:r>
              <a:rPr lang="hu-HU" sz="2000" b="1" dirty="0">
                <a:latin typeface="+mn-lt"/>
              </a:rPr>
              <a:t>Dr. </a:t>
            </a:r>
            <a:r>
              <a:rPr lang="hu-HU" sz="2000" b="1" dirty="0" err="1">
                <a:latin typeface="+mn-lt"/>
              </a:rPr>
              <a:t>Kajati</a:t>
            </a:r>
            <a:r>
              <a:rPr lang="hu-HU" sz="2000" b="1" dirty="0">
                <a:latin typeface="+mn-lt"/>
              </a:rPr>
              <a:t> István</a:t>
            </a:r>
          </a:p>
          <a:p>
            <a:pPr algn="ctr">
              <a:buNone/>
            </a:pPr>
            <a:r>
              <a:rPr lang="hu-HU" dirty="0">
                <a:latin typeface="+mn-lt"/>
              </a:rPr>
              <a:t>ny. vezető főtanácsos, c. egyetemi docens,</a:t>
            </a:r>
          </a:p>
          <a:p>
            <a:pPr algn="ctr">
              <a:buNone/>
            </a:pPr>
            <a:r>
              <a:rPr lang="hu-HU" dirty="0">
                <a:latin typeface="+mn-lt"/>
              </a:rPr>
              <a:t>MNMNK Országos Elnökségének volt tagja</a:t>
            </a:r>
          </a:p>
          <a:p>
            <a:pPr algn="ctr">
              <a:buNone/>
            </a:pPr>
            <a:endParaRPr lang="hu-HU" sz="2000" b="1" dirty="0">
              <a:latin typeface="+mn-lt"/>
            </a:endParaRPr>
          </a:p>
          <a:p>
            <a:pPr algn="ctr">
              <a:buNone/>
            </a:pPr>
            <a:endParaRPr lang="hu-HU" sz="1400" dirty="0"/>
          </a:p>
          <a:p>
            <a:pPr algn="ctr">
              <a:buNone/>
            </a:pPr>
            <a:r>
              <a:rPr lang="hu-HU" sz="1600" dirty="0"/>
              <a:t>Budapest, NÉBIH 2018. Március 5.</a:t>
            </a:r>
            <a:endParaRPr lang="hu-HU" sz="1400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-2629"/>
            <a:ext cx="9144000" cy="1292662"/>
          </a:xfrm>
          <a:prstGeom prst="rect">
            <a:avLst/>
          </a:prstGeom>
          <a:solidFill>
            <a:srgbClr val="739E1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hu-HU" sz="2400" dirty="0"/>
              <a:t>MNT Növényvédelmi Klubjának 383. ülése</a:t>
            </a:r>
          </a:p>
        </p:txBody>
      </p:sp>
      <p:pic>
        <p:nvPicPr>
          <p:cNvPr id="6" name="Picture 2" descr="D:\02_KEPEK\01_MUNKA_képek\kollegak\kajati\novorvos-pecsé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3690">
            <a:off x="7830084" y="69619"/>
            <a:ext cx="1144047" cy="11464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:\NÖVEÜ\00_MUNKATEKA\11_FORMANYOMTATVANYOK\FEJLECEK LOGOK eredeti\modositott\NTKSZ logo szí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7" y="44624"/>
            <a:ext cx="1619673" cy="12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623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EREDMÉNYEK: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10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D:\02_KEPEK\01_MUNKA_képek\kollegak\kajati\nagy b\beolvasás0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3053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228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sx="0" sy="0">
                    <a:srgbClr val="000000"/>
                  </a:outerShdw>
                </a:effectLst>
              </a:rPr>
              <a:t>a növényvédelmi szervezet vezetői látogatása </a:t>
            </a:r>
            <a:br>
              <a:rPr lang="hu-HU" dirty="0">
                <a:effectLst>
                  <a:outerShdw sx="0" sy="0">
                    <a:srgbClr val="000000"/>
                  </a:outerShdw>
                </a:effectLst>
              </a:rPr>
            </a:br>
            <a:r>
              <a:rPr lang="hu-HU" dirty="0">
                <a:effectLst>
                  <a:outerShdw sx="0" sy="0">
                    <a:srgbClr val="000000"/>
                  </a:outerShdw>
                </a:effectLst>
              </a:rPr>
              <a:t>a Szovjetunióban a Krím- félszigeten  1969. augusztusban 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517232"/>
            <a:ext cx="8219256" cy="1080120"/>
          </a:xfrm>
        </p:spPr>
        <p:txBody>
          <a:bodyPr/>
          <a:lstStyle/>
          <a:p>
            <a:pPr marL="182562" lvl="0" indent="0">
              <a:buNone/>
            </a:pPr>
            <a:r>
              <a:rPr lang="hu-HU" sz="2000" b="0" dirty="0">
                <a:effectLst>
                  <a:outerShdw sx="0" sy="0">
                    <a:srgbClr val="000000"/>
                  </a:outerShdw>
                </a:effectLst>
              </a:rPr>
              <a:t>A delegáció vezetője: </a:t>
            </a:r>
            <a:r>
              <a:rPr lang="hu-HU" sz="2000" dirty="0"/>
              <a:t>Dr </a:t>
            </a:r>
            <a:r>
              <a:rPr lang="hu-HU" sz="2000" dirty="0" err="1"/>
              <a:t>Nechay</a:t>
            </a:r>
            <a:r>
              <a:rPr lang="hu-HU" sz="2000" dirty="0"/>
              <a:t> Olivér, </a:t>
            </a:r>
          </a:p>
          <a:p>
            <a:pPr marL="182562" lvl="0" indent="0">
              <a:buNone/>
            </a:pPr>
            <a:r>
              <a:rPr lang="hu-HU" sz="2000" b="0" dirty="0">
                <a:effectLst>
                  <a:outerShdw sx="0" sy="0">
                    <a:srgbClr val="000000"/>
                  </a:outerShdw>
                </a:effectLst>
              </a:rPr>
              <a:t>tagok: </a:t>
            </a:r>
            <a:r>
              <a:rPr lang="hu-HU" sz="2000" b="0" dirty="0"/>
              <a:t>Koncz Imre, </a:t>
            </a:r>
            <a:r>
              <a:rPr lang="hu-HU" sz="2000" b="0" dirty="0" err="1"/>
              <a:t>Kajati</a:t>
            </a:r>
            <a:r>
              <a:rPr lang="hu-HU" sz="2000" b="0" dirty="0"/>
              <a:t> István, Major Géza, Siető Kálmán, Sipos Endre, </a:t>
            </a:r>
            <a:r>
              <a:rPr lang="hu-HU" sz="2000" b="0" dirty="0" err="1"/>
              <a:t>Nádler</a:t>
            </a:r>
            <a:r>
              <a:rPr lang="hu-HU" sz="2000" b="0" dirty="0"/>
              <a:t> Miklós, Kovács Viktor, Horányi Ferenc, </a:t>
            </a:r>
            <a:r>
              <a:rPr lang="hu-HU" sz="2000" b="0" dirty="0" err="1"/>
              <a:t>Bindics</a:t>
            </a:r>
            <a:r>
              <a:rPr lang="hu-HU" sz="2000" b="0" dirty="0"/>
              <a:t> István és mások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11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00_MUNKATEKA_PGY\10_TVK_anyagok_eloadasok\05_ELŐADÓK\Kajati István\2018-02-28\000000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1052736"/>
            <a:ext cx="5688632" cy="429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llipszis 6"/>
          <p:cNvSpPr/>
          <p:nvPr/>
        </p:nvSpPr>
        <p:spPr>
          <a:xfrm>
            <a:off x="5143528" y="2420889"/>
            <a:ext cx="429510" cy="399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zis 9"/>
          <p:cNvSpPr/>
          <p:nvPr/>
        </p:nvSpPr>
        <p:spPr>
          <a:xfrm>
            <a:off x="5361820" y="2733037"/>
            <a:ext cx="429510" cy="399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zis 10"/>
          <p:cNvSpPr/>
          <p:nvPr/>
        </p:nvSpPr>
        <p:spPr>
          <a:xfrm>
            <a:off x="6156177" y="2802618"/>
            <a:ext cx="429510" cy="399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25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NÖVÉNYVÉDELEM FELLEGVÁRA : MÉM NAK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 descr="D:\00_MUNKATEKA_PGY\10_TVK_anyagok_eloadasok\05_ELŐADÓK\Kajati István\2018-02-28\000000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927408"/>
            <a:ext cx="6048672" cy="568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kerekített téglalap 4"/>
          <p:cNvSpPr/>
          <p:nvPr/>
        </p:nvSpPr>
        <p:spPr>
          <a:xfrm>
            <a:off x="1763688" y="5157192"/>
            <a:ext cx="2160240" cy="1386700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280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NÖVÉNYVÉDELEM FELLEGVÁRA : MÉM NAK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D:\00_MUNKATEKA_PGY\10_TVK_anyagok_eloadasok\05_ELŐADÓK\Kajati István\2018-02-28\00000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99760"/>
            <a:ext cx="8018193" cy="566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984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MÉM NAK</a:t>
            </a:r>
            <a:endParaRPr lang="en-GB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07116"/>
              </p:ext>
            </p:extLst>
          </p:nvPr>
        </p:nvGraphicFramePr>
        <p:xfrm>
          <a:off x="457968" y="1788968"/>
          <a:ext cx="8218488" cy="1784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9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05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Virológiai Csoport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Bakteriológiai Csoport</a:t>
                      </a:r>
                      <a:endParaRPr lang="en-GB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Mikológiai Csoport</a:t>
                      </a:r>
                      <a:endParaRPr lang="en-GB" dirty="0"/>
                    </a:p>
                  </a:txBody>
                  <a:tcPr>
                    <a:solidFill>
                      <a:srgbClr val="D5A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12">
                <a:tc>
                  <a:txBody>
                    <a:bodyPr/>
                    <a:lstStyle/>
                    <a:p>
                      <a:r>
                        <a:rPr lang="hu-HU" sz="1600" dirty="0"/>
                        <a:t>Dr. V Németh Mária </a:t>
                      </a:r>
                      <a:r>
                        <a:rPr lang="hu-HU" sz="1600" dirty="0" err="1"/>
                        <a:t>csv</a:t>
                      </a:r>
                      <a:r>
                        <a:rPr lang="hu-HU" sz="1600" dirty="0"/>
                        <a:t>.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Andrássy Istvánné </a:t>
                      </a:r>
                      <a:r>
                        <a:rPr lang="hu-HU" sz="1600" dirty="0" err="1"/>
                        <a:t>csv</a:t>
                      </a:r>
                      <a:r>
                        <a:rPr lang="hu-HU" sz="1600" dirty="0"/>
                        <a:t>.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Dr. </a:t>
                      </a:r>
                      <a:r>
                        <a:rPr lang="hu-HU" sz="1600" dirty="0" err="1"/>
                        <a:t>Princzinger</a:t>
                      </a:r>
                      <a:r>
                        <a:rPr lang="hu-HU" sz="1600" baseline="0" dirty="0"/>
                        <a:t> Gábor  </a:t>
                      </a:r>
                      <a:r>
                        <a:rPr lang="hu-HU" sz="1600" baseline="0" dirty="0" err="1"/>
                        <a:t>ovh</a:t>
                      </a:r>
                      <a:r>
                        <a:rPr lang="hu-HU" sz="1600" baseline="0" dirty="0"/>
                        <a:t>.</a:t>
                      </a:r>
                      <a:endParaRPr lang="en-GB" sz="1600" dirty="0"/>
                    </a:p>
                  </a:txBody>
                  <a:tcPr marL="72000" marR="720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12">
                <a:tc>
                  <a:txBody>
                    <a:bodyPr/>
                    <a:lstStyle/>
                    <a:p>
                      <a:r>
                        <a:rPr lang="hu-HU" sz="1600" dirty="0"/>
                        <a:t>Dr </a:t>
                      </a:r>
                      <a:r>
                        <a:rPr lang="hu-HU" sz="1600" dirty="0" err="1"/>
                        <a:t>Kölber</a:t>
                      </a:r>
                      <a:r>
                        <a:rPr lang="hu-HU" sz="1600" baseline="0" dirty="0"/>
                        <a:t> Mária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Faludi Erzsébet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Dr.</a:t>
                      </a:r>
                      <a:r>
                        <a:rPr lang="hu-HU" sz="1600" baseline="0" dirty="0"/>
                        <a:t> Tóth Bertalan</a:t>
                      </a:r>
                      <a:endParaRPr lang="en-GB" sz="1600" dirty="0"/>
                    </a:p>
                  </a:txBody>
                  <a:tcPr marL="72000" marR="720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12">
                <a:tc>
                  <a:txBody>
                    <a:bodyPr/>
                    <a:lstStyle/>
                    <a:p>
                      <a:r>
                        <a:rPr lang="hu-HU" sz="1600" dirty="0"/>
                        <a:t>Kobza Sándor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Nechay</a:t>
                      </a:r>
                      <a:r>
                        <a:rPr lang="hu-HU" sz="1600" dirty="0"/>
                        <a:t> Erzsébet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Dr. </a:t>
                      </a:r>
                      <a:r>
                        <a:rPr lang="hu-HU" sz="1600" dirty="0" err="1"/>
                        <a:t>Aponyi</a:t>
                      </a:r>
                      <a:r>
                        <a:rPr lang="hu-HU" sz="1600" dirty="0"/>
                        <a:t> Lajosné</a:t>
                      </a:r>
                      <a:endParaRPr lang="en-GB" sz="1600" dirty="0"/>
                    </a:p>
                  </a:txBody>
                  <a:tcPr marL="72000" marR="720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743">
                <a:tc>
                  <a:txBody>
                    <a:bodyPr/>
                    <a:lstStyle/>
                    <a:p>
                      <a:r>
                        <a:rPr lang="hu-HU" sz="1600" dirty="0"/>
                        <a:t>Sum István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Tóth Judit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Lublói</a:t>
                      </a:r>
                      <a:r>
                        <a:rPr lang="hu-HU" sz="1600" dirty="0"/>
                        <a:t> Péterné</a:t>
                      </a:r>
                      <a:endParaRPr lang="en-GB" sz="1600" dirty="0"/>
                    </a:p>
                  </a:txBody>
                  <a:tcPr marL="72000" marR="720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12">
                <a:tc>
                  <a:txBody>
                    <a:bodyPr/>
                    <a:lstStyle/>
                    <a:p>
                      <a:r>
                        <a:rPr lang="hu-HU" sz="1600" dirty="0"/>
                        <a:t>Tóth Péter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Hanyicska</a:t>
                      </a:r>
                      <a:r>
                        <a:rPr lang="hu-HU" sz="1600" dirty="0"/>
                        <a:t>  Györgyné</a:t>
                      </a:r>
                      <a:endParaRPr lang="en-GB" sz="1600" dirty="0"/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Hajdú Félixné</a:t>
                      </a:r>
                      <a:endParaRPr lang="en-GB" sz="1600" dirty="0"/>
                    </a:p>
                  </a:txBody>
                  <a:tcPr marL="72000" marR="720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232227"/>
            <a:ext cx="1979240" cy="365125"/>
          </a:xfrm>
        </p:spPr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14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 bwMode="auto">
          <a:xfrm>
            <a:off x="0" y="1072629"/>
            <a:ext cx="9144000" cy="700187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0">
              <a:buFont typeface="Arial" charset="0"/>
              <a:buNone/>
            </a:pPr>
            <a:r>
              <a:rPr lang="hu-HU" sz="2000" dirty="0"/>
              <a:t>Növénykórtani Osztály ( 1970-es évek )</a:t>
            </a:r>
          </a:p>
          <a:p>
            <a:pPr marL="361950" indent="0">
              <a:buFont typeface="Arial" charset="0"/>
              <a:buNone/>
            </a:pPr>
            <a:r>
              <a:rPr lang="hu-HU" sz="1800" b="0" dirty="0"/>
              <a:t>Dr. </a:t>
            </a:r>
            <a:r>
              <a:rPr lang="hu-HU" sz="1800" b="0" dirty="0" err="1"/>
              <a:t>Kajati</a:t>
            </a:r>
            <a:r>
              <a:rPr lang="hu-HU" sz="1800" b="0" dirty="0"/>
              <a:t> István </a:t>
            </a:r>
            <a:r>
              <a:rPr lang="hu-HU" sz="1800" b="0" dirty="0" err="1"/>
              <a:t>ov</a:t>
            </a:r>
            <a:r>
              <a:rPr lang="hu-HU" sz="1800" b="0" dirty="0"/>
              <a:t>.; </a:t>
            </a:r>
            <a:r>
              <a:rPr lang="hu-HU" sz="1800" b="0" dirty="0" err="1"/>
              <a:t>igh</a:t>
            </a:r>
            <a:r>
              <a:rPr lang="hu-HU" sz="1800" b="0" dirty="0"/>
              <a:t>, Vetró Józsefné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43886" y="3573016"/>
            <a:ext cx="9108504" cy="86409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0">
              <a:buFont typeface="Arial" charset="0"/>
              <a:buNone/>
            </a:pPr>
            <a:r>
              <a:rPr lang="hu-HU" sz="2000" dirty="0"/>
              <a:t>Elektronmikroszkóp Laboratórium</a:t>
            </a:r>
          </a:p>
          <a:p>
            <a:pPr marL="361950" indent="0">
              <a:buFont typeface="Arial" charset="0"/>
              <a:buNone/>
            </a:pPr>
            <a:r>
              <a:rPr lang="hu-HU" sz="1600" b="0" dirty="0" err="1"/>
              <a:t>Dezsény</a:t>
            </a:r>
            <a:r>
              <a:rPr lang="hu-HU" sz="1600" b="0" dirty="0"/>
              <a:t> Máté, </a:t>
            </a:r>
            <a:r>
              <a:rPr lang="hu-HU" sz="1600" b="0" dirty="0" err="1"/>
              <a:t>Höltz</a:t>
            </a:r>
            <a:r>
              <a:rPr lang="hu-HU" sz="1600" b="0" dirty="0"/>
              <a:t> Pál, Petró Ede, Varga Lászlóné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 bwMode="auto">
          <a:xfrm>
            <a:off x="0" y="4365104"/>
            <a:ext cx="9144000" cy="1800200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0">
              <a:buFont typeface="Arial" charset="0"/>
              <a:buNone/>
            </a:pPr>
            <a:r>
              <a:rPr lang="hu-HU" sz="2200" dirty="0"/>
              <a:t>Növényvédő Állomások növénykórtanos szakemberei</a:t>
            </a:r>
          </a:p>
          <a:p>
            <a:pPr marL="361950" indent="0">
              <a:spcBef>
                <a:spcPts val="0"/>
              </a:spcBef>
              <a:buFont typeface="Arial" charset="0"/>
              <a:buNone/>
            </a:pPr>
            <a:r>
              <a:rPr lang="hu-HU" sz="2000" dirty="0"/>
              <a:t>Speciális laboratóriumok:</a:t>
            </a:r>
          </a:p>
          <a:p>
            <a:pPr marL="361950" indent="0">
              <a:spcBef>
                <a:spcPts val="300"/>
              </a:spcBef>
              <a:buFont typeface="Arial" charset="0"/>
              <a:buNone/>
            </a:pPr>
            <a:r>
              <a:rPr lang="hu-HU" sz="1600" b="0" dirty="0"/>
              <a:t>Virológiai Laboratórium: Velence</a:t>
            </a:r>
          </a:p>
          <a:p>
            <a:pPr marL="361950" indent="0">
              <a:spcBef>
                <a:spcPts val="300"/>
              </a:spcBef>
              <a:buFont typeface="Arial" charset="0"/>
              <a:buNone/>
            </a:pPr>
            <a:r>
              <a:rPr lang="hu-HU" sz="1600" b="0" dirty="0"/>
              <a:t>Bakteriológiai Laboratórium: Pécs</a:t>
            </a:r>
          </a:p>
          <a:p>
            <a:pPr marL="361950" indent="0">
              <a:spcBef>
                <a:spcPts val="300"/>
              </a:spcBef>
              <a:buFont typeface="Arial" charset="0"/>
              <a:buNone/>
            </a:pPr>
            <a:r>
              <a:rPr lang="hu-HU" sz="1600" b="0" dirty="0"/>
              <a:t>Biológiai Védekezési Laboratórium: Hódmezővásárhely</a:t>
            </a:r>
          </a:p>
          <a:p>
            <a:pPr marL="361950" indent="0">
              <a:spcBef>
                <a:spcPts val="300"/>
              </a:spcBef>
              <a:buFont typeface="Arial" charset="0"/>
              <a:buNone/>
            </a:pPr>
            <a:r>
              <a:rPr lang="hu-HU" sz="1600" b="0" dirty="0"/>
              <a:t>Szelídgesztenye Védelmi Laboratórium: Zalaegerszeg</a:t>
            </a: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0" y="6257205"/>
            <a:ext cx="9144000" cy="60828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0">
              <a:buFont typeface="Arial" charset="0"/>
              <a:buNone/>
            </a:pPr>
            <a:r>
              <a:rPr lang="hu-HU" sz="2200" dirty="0"/>
              <a:t>Szakmai kapcsolatok:  </a:t>
            </a:r>
            <a:r>
              <a:rPr lang="hu-HU" sz="1600" b="0" dirty="0"/>
              <a:t>Növényvédelmi Kutató intézet, OMMI, kutató intézetek, stb.</a:t>
            </a:r>
          </a:p>
        </p:txBody>
      </p:sp>
    </p:spTree>
    <p:extLst>
      <p:ext uri="{BB962C8B-B14F-4D97-AF65-F5344CB8AC3E}">
        <p14:creationId xmlns:p14="http://schemas.microsoft.com/office/powerpoint/2010/main" val="1342083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755576" y="3789040"/>
            <a:ext cx="7992888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6699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Országos Vírusmentesítési Program (OVP)</a:t>
            </a:r>
            <a:endParaRPr lang="en-GB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85192" y="1124744"/>
            <a:ext cx="8219256" cy="576064"/>
          </a:xfrm>
        </p:spPr>
        <p:txBody>
          <a:bodyPr anchor="ctr"/>
          <a:lstStyle/>
          <a:p>
            <a:pPr marL="182562" indent="0" algn="ctr">
              <a:buNone/>
            </a:pPr>
            <a:r>
              <a:rPr lang="hu-HU" sz="2800" dirty="0"/>
              <a:t>Tudományos - Gyakorlati MEGITÉLÉSEK</a:t>
            </a:r>
            <a:endParaRPr lang="en-GB" sz="28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artalom helye 3"/>
          <p:cNvSpPr txBox="1">
            <a:spLocks/>
          </p:cNvSpPr>
          <p:nvPr/>
        </p:nvSpPr>
        <p:spPr bwMode="auto">
          <a:xfrm>
            <a:off x="1187624" y="2060848"/>
            <a:ext cx="7272808" cy="40324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762" indent="-457200">
              <a:spcBef>
                <a:spcPts val="2400"/>
              </a:spcBef>
              <a:buFont typeface="+mj-lt"/>
              <a:buAutoNum type="arabicPeriod"/>
            </a:pPr>
            <a:r>
              <a:rPr lang="hu-HU" dirty="0">
                <a:solidFill>
                  <a:prstClr val="black"/>
                </a:solidFill>
              </a:rPr>
              <a:t>Korunk legnagyobb kórtani problémáit </a:t>
            </a:r>
            <a:br>
              <a:rPr lang="hu-HU" dirty="0">
                <a:solidFill>
                  <a:prstClr val="black"/>
                </a:solidFill>
              </a:rPr>
            </a:br>
            <a:r>
              <a:rPr lang="hu-HU" dirty="0">
                <a:solidFill>
                  <a:prstClr val="black"/>
                </a:solidFill>
              </a:rPr>
              <a:t>a vírusbetegségek okozzák</a:t>
            </a:r>
          </a:p>
          <a:p>
            <a:pPr marL="639762" indent="-457200">
              <a:spcBef>
                <a:spcPts val="2400"/>
              </a:spcBef>
              <a:buFont typeface="+mj-lt"/>
              <a:buAutoNum type="arabicPeriod"/>
            </a:pPr>
            <a:r>
              <a:rPr lang="hu-HU" dirty="0">
                <a:solidFill>
                  <a:prstClr val="black"/>
                </a:solidFill>
              </a:rPr>
              <a:t>Kárpát-medence: állandó vírusinfekciós nyomás!</a:t>
            </a:r>
          </a:p>
          <a:p>
            <a:pPr marL="639762" indent="-457200">
              <a:spcBef>
                <a:spcPts val="2400"/>
              </a:spcBef>
              <a:buFont typeface="+mj-lt"/>
              <a:buAutoNum type="arabicPeriod"/>
            </a:pPr>
            <a:r>
              <a:rPr lang="hu-HU" dirty="0">
                <a:solidFill>
                  <a:prstClr val="black"/>
                </a:solidFill>
              </a:rPr>
              <a:t>MÉM Növényvédelmi Főosztály állásfoglalása:</a:t>
            </a:r>
          </a:p>
          <a:p>
            <a:pPr marL="1039812" lvl="1" indent="-457200">
              <a:spcBef>
                <a:spcPts val="2400"/>
              </a:spcBef>
            </a:pPr>
            <a:r>
              <a:rPr lang="hu-HU" dirty="0">
                <a:solidFill>
                  <a:prstClr val="black"/>
                </a:solidFill>
              </a:rPr>
              <a:t>Szaporítóanyagok, vetőmagvak vírusmentesítése</a:t>
            </a:r>
          </a:p>
          <a:p>
            <a:pPr marL="1039812" lvl="1" indent="-457200">
              <a:spcBef>
                <a:spcPts val="2400"/>
              </a:spcBef>
            </a:pPr>
            <a:r>
              <a:rPr lang="hu-HU" dirty="0">
                <a:solidFill>
                  <a:prstClr val="black"/>
                </a:solidFill>
              </a:rPr>
              <a:t>A vírusmentességet megőrző technológiák korszerűsítése (K+F)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27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16016" y="1340768"/>
            <a:ext cx="4427984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r>
              <a:rPr lang="hu-HU" sz="3200" dirty="0">
                <a:solidFill>
                  <a:srgbClr val="003300"/>
                </a:solidFill>
              </a:rPr>
              <a:t>	</a:t>
            </a:r>
          </a:p>
          <a:p>
            <a:pPr algn="ctr">
              <a:spcBef>
                <a:spcPts val="1200"/>
              </a:spcBef>
            </a:pPr>
            <a:r>
              <a:rPr lang="hu-HU" sz="3200" dirty="0">
                <a:solidFill>
                  <a:srgbClr val="003300"/>
                </a:solidFill>
              </a:rPr>
              <a:t>„</a:t>
            </a:r>
            <a:r>
              <a:rPr lang="hu-HU" sz="3200" b="1" dirty="0">
                <a:solidFill>
                  <a:srgbClr val="003300"/>
                </a:solidFill>
              </a:rPr>
              <a:t>Legszebb emlékműved</a:t>
            </a:r>
          </a:p>
          <a:p>
            <a:pPr algn="ctr">
              <a:spcBef>
                <a:spcPts val="1200"/>
              </a:spcBef>
            </a:pPr>
            <a:r>
              <a:rPr lang="hu-HU" sz="3200" b="1" dirty="0">
                <a:solidFill>
                  <a:srgbClr val="003300"/>
                </a:solidFill>
              </a:rPr>
              <a:t>embertársaid</a:t>
            </a:r>
          </a:p>
          <a:p>
            <a:pPr algn="ctr">
              <a:spcBef>
                <a:spcPts val="1200"/>
              </a:spcBef>
            </a:pPr>
            <a:r>
              <a:rPr lang="hu-HU" sz="3200" b="1" dirty="0">
                <a:solidFill>
                  <a:srgbClr val="003300"/>
                </a:solidFill>
              </a:rPr>
              <a:t> szívében áll</a:t>
            </a:r>
            <a:r>
              <a:rPr lang="hu-HU" sz="3200" dirty="0">
                <a:solidFill>
                  <a:srgbClr val="003300"/>
                </a:solidFill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hu-HU" sz="1600" dirty="0">
                <a:solidFill>
                  <a:srgbClr val="003300"/>
                </a:solidFill>
              </a:rPr>
              <a:t>			/A. Schweitzer/</a:t>
            </a:r>
          </a:p>
        </p:txBody>
      </p:sp>
      <p:pic>
        <p:nvPicPr>
          <p:cNvPr id="1026" name="Picture 2" descr="W:\Növényegészségügyi Osztály\00_MUNKATEKA\22_KEPEK\kollegak\Nagy Bálint\Nagy_B_ff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340768"/>
            <a:ext cx="4429125" cy="429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MOTTÓ: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7504" y="5669847"/>
            <a:ext cx="4503340" cy="42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1600" dirty="0">
                <a:solidFill>
                  <a:srgbClr val="003300"/>
                </a:solidFill>
              </a:rPr>
              <a:t>Budapest, 1975</a:t>
            </a:r>
          </a:p>
        </p:txBody>
      </p:sp>
    </p:spTree>
    <p:extLst>
      <p:ext uri="{BB962C8B-B14F-4D97-AF65-F5344CB8AC3E}">
        <p14:creationId xmlns:p14="http://schemas.microsoft.com/office/powerpoint/2010/main" val="12145361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IRÁNYÍTÁS és SZAKMAI KAPCSOLATOK  </a:t>
            </a:r>
            <a:br>
              <a:rPr lang="hu-HU" dirty="0"/>
            </a:br>
            <a:r>
              <a:rPr lang="hu-HU" dirty="0"/>
              <a:t>Dr. Nagy Bálint parancsnokságával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1224136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„A vírusmentesítési és növény-egészségügyi karantén munka eredményes végrehajtása FÉLKATONÁS FEGYELMET követel meg” </a:t>
            </a:r>
            <a:r>
              <a:rPr lang="hu-HU" b="0" dirty="0"/>
              <a:t>/Nagy B./</a:t>
            </a:r>
          </a:p>
          <a:p>
            <a:pPr marL="182562" indent="0">
              <a:buNone/>
              <a:tabLst>
                <a:tab pos="5829300" algn="l"/>
              </a:tabLst>
            </a:pPr>
            <a:endParaRPr lang="en-GB" sz="2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D:\00_MUNKATEKA_PGY\05_SZAKANYAGOK\LOGOk\Karantenlogo_1970\karantén-logo_197000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185" y="116632"/>
            <a:ext cx="1368152" cy="12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artalom helye 2"/>
          <p:cNvSpPr txBox="1">
            <a:spLocks/>
          </p:cNvSpPr>
          <p:nvPr/>
        </p:nvSpPr>
        <p:spPr bwMode="auto">
          <a:xfrm>
            <a:off x="765659" y="3190986"/>
            <a:ext cx="7479518" cy="44183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buFont typeface="Arial" charset="0"/>
              <a:buNone/>
            </a:pPr>
            <a:r>
              <a:rPr lang="hu-HU" sz="2000" dirty="0">
                <a:solidFill>
                  <a:prstClr val="black"/>
                </a:solidFill>
              </a:rPr>
              <a:t>MÉM Növényvédelmi és Agrokémiai Főosztály </a:t>
            </a:r>
          </a:p>
          <a:p>
            <a:endParaRPr lang="hu-HU" sz="2000" b="0" dirty="0">
              <a:solidFill>
                <a:prstClr val="black"/>
              </a:solidFill>
            </a:endParaRPr>
          </a:p>
        </p:txBody>
      </p:sp>
      <p:sp>
        <p:nvSpPr>
          <p:cNvPr id="8" name="Egy sarkán kerekített téglalap 7"/>
          <p:cNvSpPr/>
          <p:nvPr/>
        </p:nvSpPr>
        <p:spPr>
          <a:xfrm>
            <a:off x="765659" y="2840732"/>
            <a:ext cx="7487902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ELVI IRÁNYÍTÁS</a:t>
            </a: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828514" y="4139294"/>
            <a:ext cx="7479518" cy="44183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spcBef>
                <a:spcPts val="1800"/>
              </a:spcBef>
              <a:buFont typeface="Arial" charset="0"/>
              <a:buNone/>
              <a:tabLst>
                <a:tab pos="2238375" algn="l"/>
                <a:tab pos="5829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MÉM Növényvédelmi és Agrokémiai Központ</a:t>
            </a:r>
          </a:p>
        </p:txBody>
      </p:sp>
      <p:sp>
        <p:nvSpPr>
          <p:cNvPr id="10" name="Egy sarkán kerekített téglalap 9"/>
          <p:cNvSpPr/>
          <p:nvPr/>
        </p:nvSpPr>
        <p:spPr>
          <a:xfrm>
            <a:off x="828514" y="3789040"/>
            <a:ext cx="7487902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SZERVEZÉS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 bwMode="auto">
          <a:xfrm>
            <a:off x="836898" y="5147406"/>
            <a:ext cx="7479518" cy="12339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238375" algn="l"/>
                <a:tab pos="5829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MÉM NAK Növénykórtani Osztály</a:t>
            </a:r>
          </a:p>
          <a:p>
            <a:pPr>
              <a:spcBef>
                <a:spcPts val="600"/>
              </a:spcBef>
              <a:tabLst>
                <a:tab pos="2238375" algn="l"/>
                <a:tab pos="5829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Virológiai Csoport</a:t>
            </a:r>
          </a:p>
          <a:p>
            <a:pPr>
              <a:spcBef>
                <a:spcPts val="600"/>
              </a:spcBef>
              <a:tabLst>
                <a:tab pos="2238375" algn="l"/>
                <a:tab pos="5829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Karantén Osztály</a:t>
            </a:r>
          </a:p>
        </p:txBody>
      </p:sp>
      <p:sp>
        <p:nvSpPr>
          <p:cNvPr id="12" name="Egy sarkán kerekített téglalap 11"/>
          <p:cNvSpPr/>
          <p:nvPr/>
        </p:nvSpPr>
        <p:spPr>
          <a:xfrm>
            <a:off x="836898" y="4797152"/>
            <a:ext cx="7487902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KOORDINÁCIÓ, OPERATÍV MUNKA</a:t>
            </a:r>
          </a:p>
        </p:txBody>
      </p:sp>
    </p:spTree>
    <p:extLst>
      <p:ext uri="{BB962C8B-B14F-4D97-AF65-F5344CB8AC3E}">
        <p14:creationId xmlns:p14="http://schemas.microsoft.com/office/powerpoint/2010/main" val="2546372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EGYÜTTMŰKÖDŐK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18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323528" y="1914254"/>
            <a:ext cx="4032447" cy="4683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Velence</a:t>
            </a:r>
            <a:r>
              <a:rPr lang="hu-HU" sz="2000" b="0" dirty="0">
                <a:solidFill>
                  <a:prstClr val="black"/>
                </a:solidFill>
              </a:rPr>
              <a:t>: </a:t>
            </a:r>
            <a:r>
              <a:rPr lang="hu-HU" sz="1800" b="0" dirty="0">
                <a:solidFill>
                  <a:prstClr val="black"/>
                </a:solidFill>
              </a:rPr>
              <a:t>	Virológiai speciális </a:t>
            </a:r>
            <a:r>
              <a:rPr lang="hu-HU" sz="1800" b="0" dirty="0" err="1">
                <a:solidFill>
                  <a:prstClr val="black"/>
                </a:solidFill>
              </a:rPr>
              <a:t>lab</a:t>
            </a:r>
            <a:r>
              <a:rPr lang="hu-HU" sz="1800" b="0" dirty="0">
                <a:solidFill>
                  <a:prstClr val="black"/>
                </a:solidFill>
              </a:rPr>
              <a:t>.</a:t>
            </a: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1800" b="0" dirty="0">
                <a:solidFill>
                  <a:prstClr val="black"/>
                </a:solidFill>
              </a:rPr>
              <a:t>	Tesztelő faiskola</a:t>
            </a: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1800" b="0" dirty="0">
                <a:solidFill>
                  <a:prstClr val="black"/>
                </a:solidFill>
              </a:rPr>
              <a:t>	Üvegházi </a:t>
            </a:r>
            <a:r>
              <a:rPr lang="hu-HU" sz="1800" b="0" dirty="0" err="1">
                <a:solidFill>
                  <a:prstClr val="black"/>
                </a:solidFill>
              </a:rPr>
              <a:t>bioteszt</a:t>
            </a:r>
            <a:endParaRPr lang="hu-HU" sz="1800" b="0" dirty="0">
              <a:solidFill>
                <a:prstClr val="black"/>
              </a:solidFill>
            </a:endParaRP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1800" b="0" dirty="0">
                <a:solidFill>
                  <a:prstClr val="black"/>
                </a:solidFill>
              </a:rPr>
              <a:t>	</a:t>
            </a:r>
            <a:r>
              <a:rPr lang="hu-HU" sz="1800" b="0" dirty="0" err="1">
                <a:solidFill>
                  <a:prstClr val="black"/>
                </a:solidFill>
              </a:rPr>
              <a:t>Hőterápia</a:t>
            </a:r>
            <a:endParaRPr lang="hu-HU" sz="1800" b="0" dirty="0">
              <a:solidFill>
                <a:prstClr val="black"/>
              </a:solidFill>
            </a:endParaRP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1800" b="0" dirty="0">
                <a:solidFill>
                  <a:prstClr val="black"/>
                </a:solidFill>
              </a:rPr>
              <a:t>	Szerológia</a:t>
            </a:r>
          </a:p>
          <a:p>
            <a:pPr marL="182562" indent="0">
              <a:spcBef>
                <a:spcPts val="1200"/>
              </a:spcBef>
              <a:buFont typeface="Arial" charset="0"/>
              <a:buNone/>
              <a:tabLst>
                <a:tab pos="1257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Hódmezővásárhely</a:t>
            </a:r>
            <a:r>
              <a:rPr lang="hu-HU" sz="2000" b="0" dirty="0">
                <a:solidFill>
                  <a:prstClr val="black"/>
                </a:solidFill>
              </a:rPr>
              <a:t>: </a:t>
            </a:r>
            <a:r>
              <a:rPr lang="hu-HU" sz="1800" b="0" dirty="0">
                <a:solidFill>
                  <a:prstClr val="black"/>
                </a:solidFill>
              </a:rPr>
              <a:t>Virológiai </a:t>
            </a:r>
            <a:r>
              <a:rPr lang="hu-HU" sz="1800" b="0" dirty="0" err="1">
                <a:solidFill>
                  <a:prstClr val="black"/>
                </a:solidFill>
              </a:rPr>
              <a:t>lab</a:t>
            </a:r>
            <a:r>
              <a:rPr lang="hu-HU" sz="1800" b="0" dirty="0">
                <a:solidFill>
                  <a:prstClr val="black"/>
                </a:solidFill>
              </a:rPr>
              <a:t>., VEKTAFIDOK</a:t>
            </a:r>
          </a:p>
          <a:p>
            <a:pPr marL="182562" indent="0">
              <a:spcBef>
                <a:spcPts val="1200"/>
              </a:spcBef>
              <a:buFont typeface="Arial" charset="0"/>
              <a:buNone/>
              <a:tabLst>
                <a:tab pos="1257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Pécs</a:t>
            </a:r>
            <a:r>
              <a:rPr lang="hu-HU" sz="2000" b="0" dirty="0">
                <a:solidFill>
                  <a:prstClr val="black"/>
                </a:solidFill>
              </a:rPr>
              <a:t>: </a:t>
            </a:r>
            <a:r>
              <a:rPr lang="hu-HU" sz="1800" b="0" dirty="0">
                <a:solidFill>
                  <a:prstClr val="black"/>
                </a:solidFill>
              </a:rPr>
              <a:t>Bakteriológiai speciális </a:t>
            </a:r>
            <a:r>
              <a:rPr lang="hu-HU" sz="1800" b="0" dirty="0" err="1">
                <a:solidFill>
                  <a:prstClr val="black"/>
                </a:solidFill>
              </a:rPr>
              <a:t>lab</a:t>
            </a:r>
            <a:r>
              <a:rPr lang="hu-HU" sz="1800" b="0" dirty="0">
                <a:solidFill>
                  <a:prstClr val="black"/>
                </a:solidFill>
              </a:rPr>
              <a:t>., szerológia</a:t>
            </a: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Kecskemét:</a:t>
            </a:r>
            <a:r>
              <a:rPr lang="hu-HU" sz="2000" b="0" dirty="0">
                <a:solidFill>
                  <a:prstClr val="black"/>
                </a:solidFill>
              </a:rPr>
              <a:t> </a:t>
            </a:r>
            <a:r>
              <a:rPr lang="hu-HU" sz="1800" b="0" dirty="0">
                <a:solidFill>
                  <a:prstClr val="black"/>
                </a:solidFill>
              </a:rPr>
              <a:t>Szőlő virológia</a:t>
            </a:r>
          </a:p>
          <a:p>
            <a:pPr marL="182562" indent="0">
              <a:buFont typeface="Arial" charset="0"/>
              <a:buNone/>
              <a:tabLst>
                <a:tab pos="1257300" algn="l"/>
              </a:tabLst>
            </a:pPr>
            <a:r>
              <a:rPr lang="hu-HU" sz="2000" dirty="0">
                <a:solidFill>
                  <a:prstClr val="black"/>
                </a:solidFill>
              </a:rPr>
              <a:t>Szolnok:  </a:t>
            </a:r>
            <a:r>
              <a:rPr lang="hu-HU" sz="2000" b="0" dirty="0">
                <a:solidFill>
                  <a:prstClr val="black"/>
                </a:solidFill>
              </a:rPr>
              <a:t>L</a:t>
            </a:r>
            <a:r>
              <a:rPr lang="hu-HU" sz="1800" b="0" dirty="0">
                <a:solidFill>
                  <a:prstClr val="black"/>
                </a:solidFill>
              </a:rPr>
              <a:t>evéltetű szívócsapda</a:t>
            </a:r>
          </a:p>
        </p:txBody>
      </p:sp>
      <p:sp>
        <p:nvSpPr>
          <p:cNvPr id="6" name="Egy oldalon két sarkán kerekített téglalap 5"/>
          <p:cNvSpPr/>
          <p:nvPr/>
        </p:nvSpPr>
        <p:spPr>
          <a:xfrm>
            <a:off x="323528" y="1124743"/>
            <a:ext cx="4032447" cy="789511"/>
          </a:xfrm>
          <a:prstGeom prst="round2Same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Megyei növényvédő állomások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4645868" y="1914254"/>
            <a:ext cx="4246612" cy="4683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MTA Növényvédelmi Kutató Intézet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Gyümölcs- és Dísznövény Term. Kutató Intézet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Szőlészeti és Borászati Kutató Intézet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POTE, Mikrobiológiai Tanszék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Szegedi Biológiai Központ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Bogyósgyümölcs Kutató Intézet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MTA Központi Kémiai Kutató Intézet</a:t>
            </a:r>
          </a:p>
          <a:p>
            <a:pPr>
              <a:spcBef>
                <a:spcPts val="1200"/>
              </a:spcBef>
              <a:tabLst>
                <a:tab pos="1257300" algn="l"/>
              </a:tabLst>
            </a:pPr>
            <a:r>
              <a:rPr lang="hu-HU" sz="2000" b="0" dirty="0">
                <a:solidFill>
                  <a:prstClr val="black"/>
                </a:solidFill>
              </a:rPr>
              <a:t>Országos Mezőgazdasági Minősítő Intézet</a:t>
            </a:r>
          </a:p>
        </p:txBody>
      </p:sp>
      <p:sp>
        <p:nvSpPr>
          <p:cNvPr id="8" name="Egy oldalon két sarkán kerekített téglalap 7"/>
          <p:cNvSpPr/>
          <p:nvPr/>
        </p:nvSpPr>
        <p:spPr>
          <a:xfrm>
            <a:off x="4644008" y="1124743"/>
            <a:ext cx="4248472" cy="789511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Intézetek, intézmények</a:t>
            </a:r>
          </a:p>
        </p:txBody>
      </p:sp>
    </p:spTree>
    <p:extLst>
      <p:ext uri="{BB962C8B-B14F-4D97-AF65-F5344CB8AC3E}">
        <p14:creationId xmlns:p14="http://schemas.microsoft.com/office/powerpoint/2010/main" val="3325097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MÉRFÖLDKÖVEK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19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757275" y="1412776"/>
            <a:ext cx="7479518" cy="1462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762" indent="-457200">
              <a:buFont typeface="+mj-lt"/>
              <a:buAutoNum type="arabicPeriod"/>
            </a:pPr>
            <a:r>
              <a:rPr lang="hu-HU" sz="2000" dirty="0">
                <a:solidFill>
                  <a:prstClr val="black"/>
                </a:solidFill>
              </a:rPr>
              <a:t>1977. és 1983. évi miniszterhelyettesi koordinációs értekezletek határozatai</a:t>
            </a:r>
          </a:p>
          <a:p>
            <a:pPr marL="639762" indent="-457200">
              <a:buFont typeface="+mj-lt"/>
              <a:buAutoNum type="arabicPeriod"/>
            </a:pPr>
            <a:r>
              <a:rPr lang="hu-HU" sz="2000" dirty="0">
                <a:solidFill>
                  <a:prstClr val="black"/>
                </a:solidFill>
              </a:rPr>
              <a:t>5/1988. (IV.26.) MÉM rendelet a „NÖVÉNYVÉDELEMRŐL” szóló 1988. évi Tvr. alapján </a:t>
            </a:r>
          </a:p>
          <a:p>
            <a:endParaRPr lang="hu-HU" sz="2000" b="0" dirty="0">
              <a:solidFill>
                <a:prstClr val="black"/>
              </a:solidFill>
            </a:endParaRPr>
          </a:p>
        </p:txBody>
      </p:sp>
      <p:sp>
        <p:nvSpPr>
          <p:cNvPr id="10" name="Egy sarkán kerekített téglalap 9"/>
          <p:cNvSpPr/>
          <p:nvPr/>
        </p:nvSpPr>
        <p:spPr>
          <a:xfrm>
            <a:off x="749660" y="1062522"/>
            <a:ext cx="7487902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Jogszabályi alap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 bwMode="auto">
          <a:xfrm>
            <a:off x="764890" y="3407010"/>
            <a:ext cx="7479518" cy="268628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0" dirty="0">
                <a:solidFill>
                  <a:prstClr val="black"/>
                </a:solidFill>
              </a:rPr>
              <a:t>vírusmentesség alapvető minősítési kritérium, 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egységes vírusdiagnosztikai és mentesítési módszertan, 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vírusmentesítésért a fajtafenntartó a felelős,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1984. január 1. vírusmentes központi törzsültetvény létesítése,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üzemi törzsültetvény telepítése a központi törzsültetvényből,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vírusmentesség igazolási rendjének kidolgozása,</a:t>
            </a:r>
          </a:p>
          <a:p>
            <a:r>
              <a:rPr lang="hu-HU" sz="2000" b="0" dirty="0">
                <a:solidFill>
                  <a:prstClr val="black"/>
                </a:solidFill>
              </a:rPr>
              <a:t>kritérium és kategória rendszerek.</a:t>
            </a:r>
          </a:p>
          <a:p>
            <a:endParaRPr lang="hu-HU" sz="2000" dirty="0">
              <a:solidFill>
                <a:prstClr val="black"/>
              </a:solidFill>
            </a:endParaRPr>
          </a:p>
          <a:p>
            <a:endParaRPr lang="hu-HU" sz="2000" dirty="0">
              <a:solidFill>
                <a:prstClr val="black"/>
              </a:solidFill>
            </a:endParaRPr>
          </a:p>
          <a:p>
            <a:endParaRPr lang="hu-HU" sz="2000" dirty="0">
              <a:solidFill>
                <a:prstClr val="black"/>
              </a:solidFill>
            </a:endParaRPr>
          </a:p>
          <a:p>
            <a:endParaRPr lang="hu-HU" sz="2000" b="0" dirty="0">
              <a:solidFill>
                <a:prstClr val="black"/>
              </a:solidFill>
            </a:endParaRPr>
          </a:p>
        </p:txBody>
      </p:sp>
      <p:sp>
        <p:nvSpPr>
          <p:cNvPr id="12" name="Egy sarkán kerekített téglalap 11"/>
          <p:cNvSpPr/>
          <p:nvPr/>
        </p:nvSpPr>
        <p:spPr>
          <a:xfrm>
            <a:off x="756506" y="3055590"/>
            <a:ext cx="7487902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prstClr val="black"/>
                </a:solidFill>
              </a:rPr>
              <a:t>Előírások:</a:t>
            </a:r>
          </a:p>
        </p:txBody>
      </p:sp>
    </p:spTree>
    <p:extLst>
      <p:ext uri="{BB962C8B-B14F-4D97-AF65-F5344CB8AC3E}">
        <p14:creationId xmlns:p14="http://schemas.microsoft.com/office/powerpoint/2010/main" val="624347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343025" algn="l"/>
            <a:r>
              <a:rPr lang="hu-HU" sz="2800" dirty="0"/>
              <a:t>MNT Növényvédelmi Klub </a:t>
            </a:r>
            <a:r>
              <a:rPr lang="hu-HU" dirty="0"/>
              <a:t>korábbi ülései</a:t>
            </a:r>
            <a:endParaRPr lang="en-GB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14F1C-99FF-4847-BC89-D16F26E1D51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00_MUNKATEKA_PGY\10_TVK_anyagok_eloadasok\05_ELŐADÓK\Kajati István\2018-02-28\00000001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196752"/>
            <a:ext cx="4054217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0_MUNKATEKA_PGY\10_TVK_anyagok_eloadasok\05_ELŐADÓK\Kajati István\2018-02-28\0000000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77721"/>
            <a:ext cx="4142071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276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EREDMÉNYEK: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20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D:\02_KEPEK\01_MUNKA_képek\kollegak\kajati\ÜTÜ 19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606201" y="1110516"/>
            <a:ext cx="8086954" cy="56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603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EREDMÉNYEK: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21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D:\02_KEPEK\01_MUNKA_képek\kollegak\kajati\nagy b\beolvasás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607" y="2204864"/>
            <a:ext cx="2580497" cy="382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02_KEPEK\01_MUNKA_képek\kollegak\kajati\nagy b\beolvasás00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4865"/>
            <a:ext cx="2561259" cy="382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02_KEPEK\01_MUNKA_képek\kollegak\kajati\nagy b\beolvasás0001 (2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62193" y="1559740"/>
            <a:ext cx="2536890" cy="382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kerekített téglalap 7"/>
          <p:cNvSpPr/>
          <p:nvPr/>
        </p:nvSpPr>
        <p:spPr>
          <a:xfrm>
            <a:off x="467544" y="1124744"/>
            <a:ext cx="8352928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sz="2400" b="1" dirty="0">
                <a:solidFill>
                  <a:prstClr val="black"/>
                </a:solidFill>
              </a:rPr>
              <a:t>Szentesi paprika vírusos leromlása, </a:t>
            </a:r>
          </a:p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sz="2400" b="1" dirty="0">
                <a:solidFill>
                  <a:prstClr val="black"/>
                </a:solidFill>
              </a:rPr>
              <a:t>mentesítése (1970-es évek)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2617068" y="4741755"/>
            <a:ext cx="3750282" cy="324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b="1" dirty="0">
                <a:solidFill>
                  <a:prstClr val="black"/>
                </a:solidFill>
              </a:rPr>
              <a:t>Vektorhálós izolátor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0" y="6041646"/>
            <a:ext cx="2561259" cy="54923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b="1" dirty="0">
                <a:solidFill>
                  <a:prstClr val="black"/>
                </a:solidFill>
              </a:rPr>
              <a:t>Paprika komplex vírusfertőzés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6582741" y="6041646"/>
            <a:ext cx="2561259" cy="54923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b="1" dirty="0">
                <a:solidFill>
                  <a:prstClr val="black"/>
                </a:solidFill>
              </a:rPr>
              <a:t>Vírusmentes fehérözön paprika</a:t>
            </a:r>
          </a:p>
        </p:txBody>
      </p:sp>
    </p:spTree>
    <p:extLst>
      <p:ext uri="{BB962C8B-B14F-4D97-AF65-F5344CB8AC3E}">
        <p14:creationId xmlns:p14="http://schemas.microsoft.com/office/powerpoint/2010/main" val="15028351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EREDMÉNYEK: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467544" y="1124744"/>
            <a:ext cx="8352928" cy="9361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fontAlgn="base">
              <a:spcBef>
                <a:spcPct val="20000"/>
              </a:spcBef>
              <a:spcAft>
                <a:spcPct val="0"/>
              </a:spcAft>
            </a:pPr>
            <a:r>
              <a:rPr lang="hu-HU" sz="2400" b="1" dirty="0">
                <a:solidFill>
                  <a:prstClr val="black"/>
                </a:solidFill>
              </a:rPr>
              <a:t>Vírusmentességet megőrző környezetkímélő technológiák fejlesztése</a:t>
            </a:r>
          </a:p>
        </p:txBody>
      </p:sp>
      <p:pic>
        <p:nvPicPr>
          <p:cNvPr id="6" name="Picture 7" descr="beolvasás0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093" y="2276475"/>
            <a:ext cx="3024187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67544" y="5517232"/>
            <a:ext cx="8136904" cy="792187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dirty="0">
                <a:solidFill>
                  <a:prstClr val="black"/>
                </a:solidFill>
              </a:rPr>
              <a:t> A könnyű nyári olajok </a:t>
            </a:r>
            <a:r>
              <a:rPr lang="hu-HU" dirty="0">
                <a:solidFill>
                  <a:prstClr val="black"/>
                </a:solidFill>
                <a:cs typeface="Arial" charset="0"/>
              </a:rPr>
              <a:t>–</a:t>
            </a:r>
            <a:r>
              <a:rPr lang="hu-HU" dirty="0">
                <a:solidFill>
                  <a:prstClr val="black"/>
                </a:solidFill>
              </a:rPr>
              <a:t> VEKTAFID</a:t>
            </a:r>
            <a:r>
              <a:rPr lang="en-US" baseline="30000" dirty="0">
                <a:solidFill>
                  <a:prstClr val="black"/>
                </a:solidFill>
                <a:cs typeface="Arial" charset="0"/>
              </a:rPr>
              <a:t>®</a:t>
            </a:r>
            <a:r>
              <a:rPr lang="hu-HU" dirty="0" err="1">
                <a:solidFill>
                  <a:prstClr val="black"/>
                </a:solidFill>
                <a:cs typeface="Arial" charset="0"/>
              </a:rPr>
              <a:t>-ok</a:t>
            </a:r>
            <a:r>
              <a:rPr lang="hu-HU" dirty="0">
                <a:solidFill>
                  <a:prstClr val="black"/>
                </a:solidFill>
                <a:cs typeface="Arial" charset="0"/>
              </a:rPr>
              <a:t> – szerepe a vírusmentesítésben és a növény-egészségügyi higiéné biztosításában</a:t>
            </a:r>
          </a:p>
        </p:txBody>
      </p:sp>
    </p:spTree>
    <p:extLst>
      <p:ext uri="{BB962C8B-B14F-4D97-AF65-F5344CB8AC3E}">
        <p14:creationId xmlns:p14="http://schemas.microsoft.com/office/powerpoint/2010/main" val="31306265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511640" y="4525053"/>
            <a:ext cx="4248472" cy="1911480"/>
            <a:chOff x="2491035" y="4392899"/>
            <a:chExt cx="3575530" cy="1608709"/>
          </a:xfrm>
        </p:grpSpPr>
        <p:pic>
          <p:nvPicPr>
            <p:cNvPr id="5127" name="Picture 7" descr="D:\02_KEPEK\01_MUNKA_képek\kollegak\kajati\nagy b\beolvasás0006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4355976" y="4392899"/>
              <a:ext cx="1710589" cy="1596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:\02_KEPEK\01_MUNKA_képek\kollegak\kajati\nagy b\beolvasás0007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2562061" y="4326974"/>
              <a:ext cx="1603608" cy="1745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IDŐSZERŰ FELADATOK:</a:t>
            </a:r>
            <a:endParaRPr lang="en-GB" dirty="0"/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1843575" y="4061139"/>
            <a:ext cx="5428372" cy="375973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dirty="0" err="1">
                <a:solidFill>
                  <a:prstClr val="black"/>
                </a:solidFill>
              </a:rPr>
              <a:t>Sharka</a:t>
            </a:r>
            <a:r>
              <a:rPr lang="hu-HU" dirty="0">
                <a:solidFill>
                  <a:prstClr val="black"/>
                </a:solidFill>
              </a:rPr>
              <a:t> vírus (PPV)</a:t>
            </a:r>
            <a:endParaRPr lang="hu-H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1547664" y="6436533"/>
            <a:ext cx="6176425" cy="446991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dirty="0">
                <a:solidFill>
                  <a:prstClr val="black"/>
                </a:solidFill>
              </a:rPr>
              <a:t>Szőlő aranyszínű sárgaság </a:t>
            </a:r>
            <a:r>
              <a:rPr lang="hu-HU" dirty="0" err="1">
                <a:solidFill>
                  <a:prstClr val="black"/>
                </a:solidFill>
              </a:rPr>
              <a:t>fitoplazma</a:t>
            </a:r>
            <a:r>
              <a:rPr lang="hu-HU" dirty="0">
                <a:solidFill>
                  <a:prstClr val="black"/>
                </a:solidFill>
              </a:rPr>
              <a:t> (FD)</a:t>
            </a:r>
            <a:endParaRPr lang="hu-HU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414337" y="1052736"/>
            <a:ext cx="6268561" cy="2999528"/>
            <a:chOff x="353825" y="-33907"/>
            <a:chExt cx="8602532" cy="4116341"/>
          </a:xfrm>
        </p:grpSpPr>
        <p:pic>
          <p:nvPicPr>
            <p:cNvPr id="5122" name="Picture 2" descr="D:\02_KEPEK\01_MUNKA_képek\kollegak\kajati\nagy b\beolvasás0002 (2)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12009" y="-534739"/>
              <a:ext cx="2058170" cy="3059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D:\02_KEPEK\01_MUNKA_képek\kollegak\kajati\nagy b\beolvasás0003 (2)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460" y="-29769"/>
              <a:ext cx="2786897" cy="41122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02_KEPEK\01_MUNKA_képek\kollegak\kajati\nagy b\beolvasás0004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14597" y="1519293"/>
              <a:ext cx="2049893" cy="3059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D:\02_KEPEK\01_MUNKA_képek\kollegak\kajati\nagy b\beolvasás0005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53825" y="-29769"/>
              <a:ext cx="2757352" cy="4108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084606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24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-29697" y="171953"/>
            <a:ext cx="9154245" cy="6497407"/>
            <a:chOff x="-29697" y="171953"/>
            <a:chExt cx="9154245" cy="6497407"/>
          </a:xfrm>
        </p:grpSpPr>
        <p:pic>
          <p:nvPicPr>
            <p:cNvPr id="9218" name="Picture 2" descr="D:\00_MUNKATEKA_PGY\10_TVK_anyagok_eloadasok\05_ELŐADÓK\Kajati István\2018-02-28\00000009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410" y="171953"/>
              <a:ext cx="4595138" cy="64974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00_MUNKATEKA_PGY\10_TVK_anyagok_eloadasok\05_ELŐADÓK\Kajati István\2018-02-28\00000010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697" y="171954"/>
              <a:ext cx="4559107" cy="6446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898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D:\00_MUNKATEKA_PGY\10_TVK_anyagok_eloadasok\05_ELŐADÓK\Kajati István\2018-02-28\00000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9" y="250864"/>
            <a:ext cx="4483309" cy="633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00_MUNKATEKA_PGY\10_TVK_anyagok_eloadasok\05_ELŐADÓK\Kajati István\2018-02-28\00000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0469"/>
            <a:ext cx="4464496" cy="63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00_MUNKATEKA_PGY\10_TVK_anyagok_eloadasok\05_ELŐADÓK\Kajati István\2018-02-28\000000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3409">
            <a:off x="7932770" y="282360"/>
            <a:ext cx="864096" cy="122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60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Elöljáróban :   DEBRECEN –MIKEPÉRCS-BUDAPEST </a:t>
            </a:r>
            <a:br>
              <a:rPr lang="hu-HU" dirty="0"/>
            </a:br>
            <a:r>
              <a:rPr lang="hu-HU" dirty="0"/>
              <a:t>		         növényorvosi  ihletések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556792"/>
            <a:ext cx="8424936" cy="4680520"/>
          </a:xfrm>
          <a:ln>
            <a:noFill/>
          </a:ln>
        </p:spPr>
        <p:txBody>
          <a:bodyPr/>
          <a:lstStyle/>
          <a:p>
            <a:pPr marL="447675" indent="-265113">
              <a:lnSpc>
                <a:spcPts val="2600"/>
              </a:lnSpc>
              <a:spcBef>
                <a:spcPts val="3000"/>
              </a:spcBef>
            </a:pPr>
            <a:r>
              <a:rPr lang="hu-HU" dirty="0"/>
              <a:t>1962- „Növényvédelmi Szakmérnök” képzés beindítása:</a:t>
            </a:r>
            <a:br>
              <a:rPr lang="hu-HU" dirty="0"/>
            </a:b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Dr. Nagy Bálint</a:t>
            </a:r>
            <a:r>
              <a:rPr lang="hu-HU" sz="2000" b="0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 </a:t>
            </a:r>
            <a:r>
              <a:rPr lang="hu-HU" sz="2000" b="0" dirty="0"/>
              <a:t>főosztályvezető és </a:t>
            </a: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Dr. </a:t>
            </a:r>
            <a:r>
              <a:rPr lang="hu-HU" sz="2000" b="0" u="sng" dirty="0" err="1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Szepessy</a:t>
            </a: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 István </a:t>
            </a:r>
            <a:r>
              <a:rPr lang="hu-HU" sz="2000" b="0" dirty="0"/>
              <a:t>egyetemi tanár</a:t>
            </a:r>
          </a:p>
          <a:p>
            <a:pPr marL="447675" indent="-265113">
              <a:lnSpc>
                <a:spcPts val="2600"/>
              </a:lnSpc>
              <a:spcBef>
                <a:spcPts val="3000"/>
              </a:spcBef>
            </a:pPr>
            <a:r>
              <a:rPr lang="hu-HU" dirty="0"/>
              <a:t>1966.VII.16. Hajdúszoboszló, </a:t>
            </a: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Dr. Nagy László </a:t>
            </a:r>
            <a:r>
              <a:rPr lang="hu-HU" sz="2000" b="0" dirty="0"/>
              <a:t>- DATE ajánlás: PDV</a:t>
            </a:r>
          </a:p>
          <a:p>
            <a:pPr marL="447675" indent="-265113">
              <a:lnSpc>
                <a:spcPts val="2600"/>
              </a:lnSpc>
              <a:spcBef>
                <a:spcPts val="3000"/>
              </a:spcBef>
            </a:pPr>
            <a:r>
              <a:rPr lang="hu-HU" dirty="0"/>
              <a:t>1969 - „Növénykórház” </a:t>
            </a:r>
            <a:r>
              <a:rPr lang="hu-HU" sz="2000" b="0" dirty="0"/>
              <a:t>Mikepércs, </a:t>
            </a:r>
            <a:r>
              <a:rPr lang="hu-HU" sz="2000" b="0" dirty="0" err="1"/>
              <a:t>HBm</a:t>
            </a:r>
            <a:r>
              <a:rPr lang="hu-HU" sz="2000" b="0" dirty="0"/>
              <a:t>. Növényvédő Állomás</a:t>
            </a:r>
          </a:p>
          <a:p>
            <a:pPr marL="447675" indent="-265113">
              <a:lnSpc>
                <a:spcPts val="2600"/>
              </a:lnSpc>
              <a:spcBef>
                <a:spcPts val="3000"/>
              </a:spcBef>
            </a:pPr>
            <a:r>
              <a:rPr lang="hu-HU" dirty="0"/>
              <a:t>1978.11.03 „I. Országos </a:t>
            </a:r>
            <a:r>
              <a:rPr lang="hu-HU" dirty="0" err="1"/>
              <a:t>Mikotoxin</a:t>
            </a:r>
            <a:r>
              <a:rPr lang="hu-HU" dirty="0"/>
              <a:t> Értekezlet” </a:t>
            </a:r>
            <a:r>
              <a:rPr lang="hu-HU" sz="2000" b="0" dirty="0"/>
              <a:t>MÉM NAK, Bp.</a:t>
            </a:r>
            <a:br>
              <a:rPr lang="hu-HU" sz="2200" b="0" dirty="0"/>
            </a:b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Dr. </a:t>
            </a:r>
            <a:r>
              <a:rPr lang="hu-HU" sz="2000" b="0" u="sng" dirty="0" err="1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Nechay</a:t>
            </a:r>
            <a:r>
              <a:rPr lang="hu-HU" sz="20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 Olivér </a:t>
            </a:r>
            <a:r>
              <a:rPr lang="hu-HU" sz="2000" b="0" dirty="0" err="1"/>
              <a:t>főosztályvezetőh</a:t>
            </a:r>
            <a:r>
              <a:rPr lang="hu-HU" sz="2000" b="0" dirty="0"/>
              <a:t>. „MIKOTOXIN világban élünk!”</a:t>
            </a:r>
          </a:p>
          <a:p>
            <a:pPr marL="447675" indent="-265113">
              <a:lnSpc>
                <a:spcPts val="2600"/>
              </a:lnSpc>
              <a:spcBef>
                <a:spcPts val="3000"/>
              </a:spcBef>
            </a:pPr>
            <a:r>
              <a:rPr lang="hu-HU" dirty="0"/>
              <a:t>1979.07.11-14. Debreceni Agrártudományi Egyetem: </a:t>
            </a:r>
            <a:r>
              <a:rPr lang="hu-HU" sz="2200" b="0" dirty="0"/>
              <a:t>II. sz. ÁVB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50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NÖVÉNYORVOS  A  HORIZONTON!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98908" y="1196752"/>
            <a:ext cx="4085060" cy="3013868"/>
            <a:chOff x="251520" y="1124744"/>
            <a:chExt cx="7231063" cy="5318125"/>
          </a:xfrm>
        </p:grpSpPr>
        <p:pic>
          <p:nvPicPr>
            <p:cNvPr id="6" name="Picture 9" descr="kukorica_injek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408" y="1124744"/>
              <a:ext cx="3559175" cy="526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kukorica_inje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24744"/>
              <a:ext cx="3548063" cy="531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novorvos-pecsé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61824">
              <a:off x="2628008" y="2566194"/>
              <a:ext cx="2373312" cy="237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39952" y="1052736"/>
            <a:ext cx="4968552" cy="5616624"/>
          </a:xfrm>
        </p:spPr>
        <p:txBody>
          <a:bodyPr/>
          <a:lstStyle/>
          <a:p>
            <a:pPr marL="182562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/>
              <a:t>DR. NAGY BÁLINT </a:t>
            </a:r>
            <a:br>
              <a:rPr lang="hu-HU" dirty="0"/>
            </a:br>
            <a:r>
              <a:rPr lang="hu-HU" b="0" dirty="0"/>
              <a:t>főosztályvezető és </a:t>
            </a:r>
          </a:p>
          <a:p>
            <a:pPr marL="182562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/>
              <a:t> DR. SZEPESSY ISTVÁN </a:t>
            </a:r>
            <a:br>
              <a:rPr lang="hu-HU" dirty="0"/>
            </a:br>
            <a:r>
              <a:rPr lang="hu-HU" b="0" dirty="0"/>
              <a:t>egyetemi tanár </a:t>
            </a:r>
            <a:br>
              <a:rPr lang="hu-HU" b="0" dirty="0"/>
            </a:br>
            <a:r>
              <a:rPr lang="hu-HU" b="0" dirty="0"/>
              <a:t>elévülhetetlen érdemeket szereztek a hazai </a:t>
            </a:r>
            <a:r>
              <a:rPr lang="hu-HU" dirty="0" err="1"/>
              <a:t>NÖVÉNYORVOS-</a:t>
            </a:r>
            <a:r>
              <a:rPr lang="hu-HU" b="0" dirty="0" err="1"/>
              <a:t>szakma</a:t>
            </a:r>
            <a:r>
              <a:rPr lang="hu-HU" b="0" dirty="0"/>
              <a:t> létrehozásának előkészítésében,</a:t>
            </a:r>
            <a:br>
              <a:rPr lang="hu-HU" b="0" dirty="0"/>
            </a:br>
            <a:r>
              <a:rPr lang="hu-HU" b="0" dirty="0"/>
              <a:t> a </a:t>
            </a:r>
            <a:r>
              <a:rPr lang="hu-HU" dirty="0"/>
              <a:t>NÖVÉNYVÉDELMI SZAKMÉRNÖK </a:t>
            </a:r>
            <a:r>
              <a:rPr lang="hu-HU" b="0" dirty="0"/>
              <a:t>képzés  példaértékű megszervezésével és gyakorlati megvalósításával!</a:t>
            </a:r>
            <a:endParaRPr lang="en-GB" b="0" dirty="0"/>
          </a:p>
        </p:txBody>
      </p:sp>
      <p:pic>
        <p:nvPicPr>
          <p:cNvPr id="10" name="Kép 1" descr="D:\02_KEPEK\01_MUNKA_képek\kollegak\Nagy Bálint.jpg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221088"/>
            <a:ext cx="2007044" cy="2339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38512" y="6525344"/>
            <a:ext cx="1885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hu-HU" sz="1600" i="1" dirty="0"/>
              <a:t>Dr. Nagy Bálint  </a:t>
            </a:r>
            <a:endParaRPr lang="hu-HU" sz="1600" dirty="0"/>
          </a:p>
        </p:txBody>
      </p:sp>
      <p:pic>
        <p:nvPicPr>
          <p:cNvPr id="1026" name="Picture 2" descr="D:\02_KEPEK\01_MUNKA_képek\kollegak\kajati\Szepessy Istvá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89786" y="4198252"/>
            <a:ext cx="1550166" cy="23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339752" y="6546830"/>
            <a:ext cx="1885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hu-HU" sz="1600" i="1" dirty="0"/>
              <a:t>Dr. </a:t>
            </a:r>
            <a:r>
              <a:rPr lang="hu-HU" sz="1600" i="1" dirty="0" err="1"/>
              <a:t>Szepessy</a:t>
            </a:r>
            <a:r>
              <a:rPr lang="hu-HU" sz="1600" i="1" dirty="0"/>
              <a:t> István 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8770732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1966.VII.16. Hajdúszoboszló, </a:t>
            </a:r>
            <a:br>
              <a:rPr lang="hu-HU" dirty="0"/>
            </a:br>
            <a:r>
              <a:rPr lang="hu-HU" sz="2800" b="0" u="sng" dirty="0">
                <a:uFill>
                  <a:solidFill>
                    <a:schemeClr val="accent3">
                      <a:lumMod val="50000"/>
                    </a:schemeClr>
                  </a:solidFill>
                </a:uFill>
              </a:rPr>
              <a:t>Dr. Nagy László </a:t>
            </a:r>
            <a:r>
              <a:rPr lang="hu-HU" sz="2800" b="0" dirty="0"/>
              <a:t>- DATE ajánlás: PDV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28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6" name="Picture 8" descr="D:\02_KEPEK\01_MUNKA_képek\kollegak\kajati\000000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597" y="980728"/>
            <a:ext cx="4583155" cy="329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02_KEPEK\01_MUNKA_képek\kollegak\kajati\000000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3212976"/>
            <a:ext cx="4433121" cy="31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02_KEPEK\01_MUNKA_képek\kollegak\kajati\000000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098" y="980728"/>
            <a:ext cx="8304358" cy="59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7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52388" cy="1005989"/>
          </a:xfrm>
        </p:spPr>
        <p:txBody>
          <a:bodyPr/>
          <a:lstStyle/>
          <a:p>
            <a:pPr marL="365125" algn="l"/>
            <a:r>
              <a:rPr lang="hu-HU" dirty="0"/>
              <a:t>1979.07.11-14. Debreceni Agrártudományi Egyetem: </a:t>
            </a:r>
            <a:br>
              <a:rPr lang="hu-HU" dirty="0"/>
            </a:br>
            <a:r>
              <a:rPr lang="hu-HU" sz="2800" b="0" dirty="0"/>
              <a:t>II. sz. ÁVB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29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 descr="D:\02_KEPEK\01_MUNKA_képek\kollegak\kajati\000000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26819">
            <a:off x="3183013" y="2813324"/>
            <a:ext cx="5437630" cy="344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02_KEPEK\01_MUNKA_képek\kollegak\kajati\0000000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222127"/>
            <a:ext cx="5074920" cy="333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60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Gyermekkori élmények</a:t>
            </a:r>
          </a:p>
        </p:txBody>
      </p:sp>
      <p:sp>
        <p:nvSpPr>
          <p:cNvPr id="21507" name="Téglalap 2"/>
          <p:cNvSpPr>
            <a:spLocks noChangeArrowheads="1"/>
          </p:cNvSpPr>
          <p:nvPr/>
        </p:nvSpPr>
        <p:spPr bwMode="auto">
          <a:xfrm>
            <a:off x="1043608" y="1484784"/>
            <a:ext cx="71421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6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4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Az éjjeli pávaszem csodálatos hernyói lelegelték házi kertjük két kajszibarack fájának szinte teljes lombozatát. </a:t>
            </a:r>
          </a:p>
          <a:p>
            <a:pPr algn="just">
              <a:spcBef>
                <a:spcPts val="600"/>
              </a:spcBef>
              <a:buClrTx/>
              <a:buFontTx/>
              <a:buNone/>
            </a:pP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Testvérével ATTILÁVAL nyomon követték a bábozódást, a gubók telelését, majd a hatalmas és szépséges lepkék kelését, a teljes fejlődési ciklust, két éven át.</a:t>
            </a:r>
            <a:endParaRPr lang="hu-HU" altLang="hu-HU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2150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900" y="3825875"/>
            <a:ext cx="36544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8" y="3171825"/>
            <a:ext cx="34417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3494088"/>
            <a:ext cx="227806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3119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107504" y="1412776"/>
            <a:ext cx="8784976" cy="223224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JUBILEUMI  ÉVFORDULÓ:  2017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30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107504" y="4005064"/>
            <a:ext cx="1397536" cy="1440160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b="1">
                <a:solidFill>
                  <a:schemeClr val="bg1"/>
                </a:solidFill>
              </a:rPr>
              <a:t>25</a:t>
            </a:r>
            <a:endParaRPr lang="hu-HU" sz="6000" b="1" dirty="0">
              <a:solidFill>
                <a:schemeClr val="bg1"/>
              </a:solidFill>
            </a:endParaRPr>
          </a:p>
          <a:p>
            <a:pPr lvl="0" algn="ctr"/>
            <a:r>
              <a:rPr lang="hu-HU" sz="2500" b="1" dirty="0">
                <a:solidFill>
                  <a:prstClr val="white"/>
                </a:solidFill>
              </a:rPr>
              <a:t>éves</a:t>
            </a:r>
            <a:endParaRPr lang="en-GB" sz="2500" b="1" dirty="0">
              <a:solidFill>
                <a:prstClr val="white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89645" y="1412776"/>
            <a:ext cx="1368152" cy="2232248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b="1" dirty="0">
                <a:solidFill>
                  <a:schemeClr val="bg1"/>
                </a:solidFill>
              </a:rPr>
              <a:t>30</a:t>
            </a:r>
          </a:p>
          <a:p>
            <a:pPr algn="ctr"/>
            <a:r>
              <a:rPr lang="hu-HU" sz="2500" b="1" dirty="0">
                <a:solidFill>
                  <a:schemeClr val="bg1"/>
                </a:solidFill>
              </a:rPr>
              <a:t>éves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131832" y="4005064"/>
            <a:ext cx="8760648" cy="1440160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1640" y="1412776"/>
            <a:ext cx="7715200" cy="4752528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1987.  február: a MÉM NAK vezetői értekezlete</a:t>
            </a:r>
            <a:endParaRPr lang="hu-HU" b="0" dirty="0"/>
          </a:p>
          <a:p>
            <a:pPr marL="182562" indent="0">
              <a:buNone/>
            </a:pPr>
            <a:r>
              <a:rPr lang="hu-HU" b="0" dirty="0"/>
              <a:t>elfogadta javaslatomat:</a:t>
            </a:r>
          </a:p>
          <a:p>
            <a:pPr marL="639762" indent="-457200">
              <a:buFont typeface="+mj-lt"/>
              <a:buAutoNum type="arabicPeriod"/>
            </a:pPr>
            <a:r>
              <a:rPr lang="hu-HU" b="0" dirty="0"/>
              <a:t>növényorvos magángyakorlat,</a:t>
            </a:r>
          </a:p>
          <a:p>
            <a:pPr marL="639762" indent="-457200">
              <a:buFont typeface="+mj-lt"/>
              <a:buAutoNum type="arabicPeriod"/>
            </a:pPr>
            <a:r>
              <a:rPr lang="hu-HU" b="0" dirty="0"/>
              <a:t>növényorvosi  vény</a:t>
            </a:r>
          </a:p>
          <a:p>
            <a:pPr marL="639762" indent="-457200">
              <a:buFont typeface="+mj-lt"/>
              <a:buAutoNum type="arabicPeriod"/>
            </a:pPr>
            <a:r>
              <a:rPr lang="hu-HU" b="0" dirty="0"/>
              <a:t>növényorvos képzés hazai  bevezetésére</a:t>
            </a:r>
          </a:p>
          <a:p>
            <a:pPr marL="182562" indent="0">
              <a:buNone/>
            </a:pPr>
            <a:endParaRPr lang="hu-HU" b="0" dirty="0"/>
          </a:p>
          <a:p>
            <a:pPr marL="182562" indent="0">
              <a:buNone/>
            </a:pPr>
            <a:r>
              <a:rPr lang="hu-HU" dirty="0"/>
              <a:t>1992. november: </a:t>
            </a:r>
          </a:p>
          <a:p>
            <a:pPr marL="182562" indent="0">
              <a:buNone/>
            </a:pPr>
            <a:r>
              <a:rPr lang="hu-HU" dirty="0"/>
              <a:t>Orvosok, Állatorvosok és Növényvédő Mérnökök - leendő Növényorvosok</a:t>
            </a:r>
            <a:r>
              <a:rPr lang="hu-HU" b="0" dirty="0"/>
              <a:t>- Első Országos Fóruma</a:t>
            </a:r>
          </a:p>
        </p:txBody>
      </p:sp>
    </p:spTree>
    <p:extLst>
      <p:ext uri="{BB962C8B-B14F-4D97-AF65-F5344CB8AC3E}">
        <p14:creationId xmlns:p14="http://schemas.microsoft.com/office/powerpoint/2010/main" val="299718084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adpic.de/data/picture/detail/Globus_31603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" b="98400" l="1867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0848" y="836712"/>
            <a:ext cx="6264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MOTTÓK: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00E9-5AFD-4834-AAEA-D198ECBE030A}" type="slidenum">
              <a:rPr lang="en-GB" smtClean="0"/>
              <a:t>31</a:t>
            </a:fld>
            <a:endParaRPr lang="en-GB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2627784" y="1628800"/>
            <a:ext cx="6336704" cy="1548172"/>
          </a:xfrm>
          <a:noFill/>
        </p:spPr>
        <p:txBody>
          <a:bodyPr anchor="ctr"/>
          <a:lstStyle/>
          <a:p>
            <a:pPr marL="182562" indent="0" algn="ctr">
              <a:buNone/>
            </a:pPr>
            <a:r>
              <a:rPr lang="hu-HU" altLang="hu-HU" dirty="0">
                <a:solidFill>
                  <a:srgbClr val="003300"/>
                </a:solidFill>
              </a:rPr>
              <a:t>„ Messze jövendővel komolyan</a:t>
            </a:r>
          </a:p>
          <a:p>
            <a:pPr marL="182562" indent="0" algn="ctr">
              <a:buNone/>
            </a:pPr>
            <a:r>
              <a:rPr lang="hu-HU" altLang="hu-HU" dirty="0">
                <a:solidFill>
                  <a:srgbClr val="003300"/>
                </a:solidFill>
              </a:rPr>
              <a:t> vess </a:t>
            </a:r>
            <a:r>
              <a:rPr lang="hu-HU" altLang="hu-HU" dirty="0" err="1">
                <a:solidFill>
                  <a:srgbClr val="003300"/>
                </a:solidFill>
              </a:rPr>
              <a:t>öszve</a:t>
            </a:r>
            <a:r>
              <a:rPr lang="hu-HU" altLang="hu-HU" dirty="0">
                <a:solidFill>
                  <a:srgbClr val="003300"/>
                </a:solidFill>
              </a:rPr>
              <a:t> jelenkort; </a:t>
            </a:r>
            <a:br>
              <a:rPr lang="hu-HU" altLang="hu-HU" dirty="0">
                <a:solidFill>
                  <a:srgbClr val="003300"/>
                </a:solidFill>
              </a:rPr>
            </a:br>
            <a:r>
              <a:rPr lang="hu-HU" altLang="hu-HU" dirty="0">
                <a:solidFill>
                  <a:srgbClr val="003300"/>
                </a:solidFill>
              </a:rPr>
              <a:t>Hass, alkoss, gyarapíts: s a haza fényre </a:t>
            </a:r>
            <a:r>
              <a:rPr lang="hu-HU" altLang="hu-HU" dirty="0" err="1">
                <a:solidFill>
                  <a:srgbClr val="003300"/>
                </a:solidFill>
              </a:rPr>
              <a:t>derűl</a:t>
            </a:r>
            <a:r>
              <a:rPr lang="hu-HU" altLang="hu-HU" dirty="0">
                <a:solidFill>
                  <a:srgbClr val="003300"/>
                </a:solidFill>
              </a:rPr>
              <a:t>!” </a:t>
            </a:r>
          </a:p>
          <a:p>
            <a:pPr marL="182562" indent="0" algn="r">
              <a:buNone/>
            </a:pPr>
            <a:r>
              <a:rPr lang="hu-HU" altLang="hu-HU" dirty="0">
                <a:solidFill>
                  <a:srgbClr val="003300"/>
                </a:solidFill>
              </a:rPr>
              <a:t>	/Kölcsey Ferenc/</a:t>
            </a:r>
          </a:p>
        </p:txBody>
      </p:sp>
      <p:sp>
        <p:nvSpPr>
          <p:cNvPr id="7" name="Tartalom helye 5"/>
          <p:cNvSpPr txBox="1">
            <a:spLocks/>
          </p:cNvSpPr>
          <p:nvPr/>
        </p:nvSpPr>
        <p:spPr bwMode="auto">
          <a:xfrm>
            <a:off x="3203848" y="4221088"/>
            <a:ext cx="5832648" cy="154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altLang="hu-HU" dirty="0">
                <a:solidFill>
                  <a:srgbClr val="003300"/>
                </a:solidFill>
              </a:rPr>
              <a:t>„ Mindaddig, míg nem, érzünk rokonszenvet és szeretetet minden élőlény társunk iránt, nem mondjuk, hogy megértettük az erkölcs törvényét” </a:t>
            </a:r>
          </a:p>
          <a:p>
            <a:pPr marL="182562" indent="0" algn="ctr">
              <a:buFont typeface="Arial" charset="0"/>
              <a:buNone/>
            </a:pPr>
            <a:r>
              <a:rPr lang="hu-HU" altLang="hu-HU" dirty="0">
                <a:solidFill>
                  <a:srgbClr val="003300"/>
                </a:solidFill>
              </a:rPr>
              <a:t>				/Gandhi/</a:t>
            </a:r>
          </a:p>
        </p:txBody>
      </p:sp>
    </p:spTree>
    <p:extLst>
      <p:ext uri="{BB962C8B-B14F-4D97-AF65-F5344CB8AC3E}">
        <p14:creationId xmlns:p14="http://schemas.microsoft.com/office/powerpoint/2010/main" val="21098609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ÓKORI KULTÚRÁK ISTENEI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" y="1484784"/>
            <a:ext cx="6443786" cy="10801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1800" dirty="0"/>
              <a:t>ATTISZ: </a:t>
            </a:r>
            <a:r>
              <a:rPr lang="hu-HU" sz="1800" b="0" dirty="0"/>
              <a:t>a növényzet istene</a:t>
            </a:r>
          </a:p>
          <a:p>
            <a:r>
              <a:rPr lang="hu-HU" sz="1800" dirty="0"/>
              <a:t>AUXESZISZ: </a:t>
            </a:r>
            <a:r>
              <a:rPr lang="hu-HU" sz="1800" b="0" dirty="0"/>
              <a:t>a növényeket és kerteket oltalmazó  istennő</a:t>
            </a:r>
          </a:p>
          <a:p>
            <a:r>
              <a:rPr lang="hu-HU" sz="1800" dirty="0"/>
              <a:t>ASZKLÉPIOSZ: </a:t>
            </a:r>
            <a:r>
              <a:rPr lang="hu-HU" sz="1800" b="0" dirty="0"/>
              <a:t>a gyógyítás és orvostudomány istene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gy sarkán kerekített téglalap 4"/>
          <p:cNvSpPr/>
          <p:nvPr/>
        </p:nvSpPr>
        <p:spPr>
          <a:xfrm>
            <a:off x="422" y="1134530"/>
            <a:ext cx="6515794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schemeClr val="tx1"/>
                </a:solidFill>
              </a:rPr>
              <a:t>GÖRÖG:</a:t>
            </a:r>
          </a:p>
        </p:txBody>
      </p:sp>
      <p:sp>
        <p:nvSpPr>
          <p:cNvPr id="6" name="Tartalom helye 2"/>
          <p:cNvSpPr txBox="1">
            <a:spLocks/>
          </p:cNvSpPr>
          <p:nvPr/>
        </p:nvSpPr>
        <p:spPr bwMode="auto">
          <a:xfrm>
            <a:off x="422" y="2996952"/>
            <a:ext cx="6515794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TUTELINA: </a:t>
            </a:r>
            <a:r>
              <a:rPr lang="hu-HU" sz="1800" b="0" dirty="0"/>
              <a:t>a mezőgazdaság istennője, aki a termés védelméért felelős az aratáskor</a:t>
            </a:r>
          </a:p>
          <a:p>
            <a:r>
              <a:rPr lang="hu-HU" sz="1800" dirty="0"/>
              <a:t>FLORA: </a:t>
            </a:r>
            <a:r>
              <a:rPr lang="hu-HU" sz="1800" b="0" dirty="0"/>
              <a:t>a kultúrnövények védelmezője, a virágok istennője</a:t>
            </a:r>
          </a:p>
          <a:p>
            <a:r>
              <a:rPr lang="hu-HU" sz="1800" dirty="0"/>
              <a:t>POMONA: </a:t>
            </a:r>
            <a:r>
              <a:rPr lang="hu-HU" sz="1800" b="0" dirty="0"/>
              <a:t>a gyümölcsfák és kertek istennője</a:t>
            </a:r>
          </a:p>
          <a:p>
            <a:pPr marL="182562" indent="0">
              <a:buNone/>
            </a:pPr>
            <a:endParaRPr lang="hu-HU" sz="1800" dirty="0"/>
          </a:p>
        </p:txBody>
      </p:sp>
      <p:sp>
        <p:nvSpPr>
          <p:cNvPr id="7" name="Egy sarkán kerekített téglalap 6"/>
          <p:cNvSpPr/>
          <p:nvPr/>
        </p:nvSpPr>
        <p:spPr>
          <a:xfrm>
            <a:off x="0" y="2676253"/>
            <a:ext cx="6588224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schemeClr val="tx1"/>
                </a:solidFill>
              </a:rPr>
              <a:t>RÓMAI: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 bwMode="auto">
          <a:xfrm>
            <a:off x="422" y="4788532"/>
            <a:ext cx="3599469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SIPE-TOTEK</a:t>
            </a:r>
            <a:r>
              <a:rPr lang="hu-HU" sz="1800" b="0" dirty="0"/>
              <a:t>: a vetés istene</a:t>
            </a:r>
          </a:p>
        </p:txBody>
      </p:sp>
      <p:sp>
        <p:nvSpPr>
          <p:cNvPr id="9" name="Egy sarkán kerekített téglalap 8"/>
          <p:cNvSpPr/>
          <p:nvPr/>
        </p:nvSpPr>
        <p:spPr>
          <a:xfrm>
            <a:off x="421" y="4437112"/>
            <a:ext cx="3635475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schemeClr val="tx1"/>
                </a:solidFill>
              </a:rPr>
              <a:t>AZTÉK:</a:t>
            </a:r>
          </a:p>
        </p:txBody>
      </p:sp>
      <p:sp>
        <p:nvSpPr>
          <p:cNvPr id="10" name="Tartalom helye 2"/>
          <p:cNvSpPr txBox="1">
            <a:spLocks/>
          </p:cNvSpPr>
          <p:nvPr/>
        </p:nvSpPr>
        <p:spPr bwMode="auto">
          <a:xfrm>
            <a:off x="0" y="6093017"/>
            <a:ext cx="4566828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 err="1"/>
              <a:t>Jóel</a:t>
            </a:r>
            <a:r>
              <a:rPr lang="hu-HU" sz="1800" dirty="0"/>
              <a:t> próféta könyve</a:t>
            </a:r>
            <a:r>
              <a:rPr lang="hu-HU" sz="1800" b="0" dirty="0"/>
              <a:t>, 1. fejezet, 4-5. vers</a:t>
            </a:r>
          </a:p>
          <a:p>
            <a:endParaRPr lang="en-GB" sz="1800" b="0" dirty="0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0" y="5733256"/>
            <a:ext cx="4566828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schemeClr val="tx1"/>
                </a:solidFill>
              </a:rPr>
              <a:t>BIBLIA:</a:t>
            </a:r>
          </a:p>
        </p:txBody>
      </p:sp>
      <p:sp>
        <p:nvSpPr>
          <p:cNvPr id="12" name="Egy sarkán kerekített téglalap 11"/>
          <p:cNvSpPr/>
          <p:nvPr/>
        </p:nvSpPr>
        <p:spPr>
          <a:xfrm>
            <a:off x="-36513" y="5229200"/>
            <a:ext cx="7272809" cy="351420"/>
          </a:xfrm>
          <a:prstGeom prst="round1Rect">
            <a:avLst>
              <a:gd name="adj" fmla="val 4330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 lvl="1" indent="-544513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>
                <a:solidFill>
                  <a:schemeClr val="tx1"/>
                </a:solidFill>
              </a:rPr>
              <a:t>EGYIPTOM, MEZOPOTÁMIA, MAJA, GERMÁN, SUMÉR, stb.</a:t>
            </a:r>
          </a:p>
        </p:txBody>
      </p:sp>
      <p:pic>
        <p:nvPicPr>
          <p:cNvPr id="2050" name="Picture 2" descr="D:\02_KEPEK\01_MUNKA_képek\kollegak\kajati\pomacea istennő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195" y="1531293"/>
            <a:ext cx="2403920" cy="32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rtalom helye 2"/>
          <p:cNvSpPr txBox="1">
            <a:spLocks/>
          </p:cNvSpPr>
          <p:nvPr/>
        </p:nvSpPr>
        <p:spPr bwMode="auto">
          <a:xfrm>
            <a:off x="6660232" y="4725144"/>
            <a:ext cx="2467777" cy="36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None/>
            </a:pPr>
            <a:r>
              <a:rPr lang="hu-HU" sz="1800" dirty="0" err="1"/>
              <a:t>Pomona</a:t>
            </a:r>
            <a:r>
              <a:rPr lang="hu-HU" sz="1800" dirty="0"/>
              <a:t> istennő</a:t>
            </a:r>
          </a:p>
        </p:txBody>
      </p:sp>
    </p:spTree>
    <p:extLst>
      <p:ext uri="{BB962C8B-B14F-4D97-AF65-F5344CB8AC3E}">
        <p14:creationId xmlns:p14="http://schemas.microsoft.com/office/powerpoint/2010/main" val="3585127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D:\02_KEPEK\01_MUNKA_képek\kollegak\kajati\00000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66" y="1052736"/>
            <a:ext cx="3988684" cy="563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02_KEPEK\01_MUNKA_képek\kollegak\kajati\000000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804" y="1052736"/>
            <a:ext cx="3988684" cy="563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Lekerekített téglalap 6"/>
          <p:cNvSpPr/>
          <p:nvPr/>
        </p:nvSpPr>
        <p:spPr>
          <a:xfrm>
            <a:off x="2699792" y="67841"/>
            <a:ext cx="3816424" cy="840879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b="1" dirty="0">
                <a:solidFill>
                  <a:schemeClr val="bg1"/>
                </a:solidFill>
              </a:rPr>
              <a:t>30.</a:t>
            </a:r>
            <a:r>
              <a:rPr lang="hu-HU" sz="2500" b="1" dirty="0">
                <a:solidFill>
                  <a:schemeClr val="bg1"/>
                </a:solidFill>
              </a:rPr>
              <a:t>éves</a:t>
            </a:r>
            <a:endParaRPr lang="en-GB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44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34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D:\02_KEPEK\01_MUNKA_képek\kollegak\kajati\00000001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3733"/>
            <a:ext cx="9144000" cy="6911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427986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W:\Növényegészségügyi Osztály\00_MUNKATEKA\07_SZAKANYAGOK\01_Kiadványok\egyéb_NEBIH-es\60_eves_kiadvány_NÉBIH_NTAI\képek\21_agroforum_hívjunk_növényorv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029325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1895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 egészségügy  összefüggő rendszere</a:t>
            </a:r>
            <a:endParaRPr lang="en-GB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50961"/>
              </p:ext>
            </p:extLst>
          </p:nvPr>
        </p:nvGraphicFramePr>
        <p:xfrm>
          <a:off x="251520" y="1124744"/>
          <a:ext cx="8389707" cy="4873900"/>
        </p:xfrm>
        <a:graphic>
          <a:graphicData uri="http://schemas.openxmlformats.org/drawingml/2006/table">
            <a:tbl>
              <a:tblPr/>
              <a:tblGrid>
                <a:gridCol w="2578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043">
                <a:tc gridSpan="3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Arial Unicode MS"/>
                          <a:cs typeface="Calibri"/>
                        </a:rPr>
                        <a:t>ÉLŐVILÁG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4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EMBER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43">
                <a:tc gridSpan="3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EGÉSZSÉGÜGY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68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Humánegészségügy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Állategészségügy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Növényegészségügy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04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Állatorvos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04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Orvosképzés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Állatorvosképzés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Növényorvosképzés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40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Orvosi magángyakorlat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Magán-állatorvosi tevékenység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Növényorvosi magángyakorlat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04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Orvosi vény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 dirty="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Állatorvosi vény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Növényorvosi vény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077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Arial Unicode MS"/>
                          <a:cs typeface="Calibri"/>
                        </a:rPr>
                        <a:t>MAGYAR ORVOSI KAMARA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Arial Unicode MS"/>
                          <a:cs typeface="Calibri"/>
                        </a:rPr>
                        <a:t>MAGYAR ÁLLATORVOSI KAMARA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Arial Unicode MS"/>
                          <a:cs typeface="Calibri"/>
                        </a:rPr>
                        <a:t>MAGYAR NÖVÉNYVÉDŐ MÉRNÖKI NÖVÉNYORVOSI KAMARA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540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Orvosi FEOR-08: 2211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CC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ORVOSI asszisztens: 3311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Állatorvos FEOR-08: 2241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Állatorvos asszisztens: 3341</a:t>
                      </a:r>
                      <a:endParaRPr lang="hu-HU" sz="17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 FEOR-08: 2242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hu-HU" sz="1700" b="1" kern="1200" dirty="0">
                          <a:solidFill>
                            <a:srgbClr val="3366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Növényorvos asszisztens: 3342</a:t>
                      </a:r>
                      <a:endParaRPr lang="hu-HU" sz="1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24677" marR="124677" marT="62339" marB="623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436096" y="630932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/</a:t>
            </a:r>
            <a:r>
              <a:rPr lang="hu-HU" sz="1400" dirty="0" err="1"/>
              <a:t>Kajati</a:t>
            </a:r>
            <a:r>
              <a:rPr lang="hu-HU" sz="1400" dirty="0"/>
              <a:t> I.,1987, módosítva 2000,2010/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393838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MAE NT Növényorvosi Bizottsága /NÖVOB/ </a:t>
            </a:r>
            <a:br>
              <a:rPr lang="hu-HU" dirty="0"/>
            </a:br>
            <a:r>
              <a:rPr lang="hu-HU" dirty="0"/>
              <a:t>1990 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5013176"/>
            <a:ext cx="5328592" cy="432048"/>
          </a:xfrm>
        </p:spPr>
        <p:txBody>
          <a:bodyPr/>
          <a:lstStyle/>
          <a:p>
            <a:pPr marL="182562" indent="0" algn="ctr">
              <a:buNone/>
            </a:pPr>
            <a:r>
              <a:rPr lang="hu-HU" b="0" dirty="0"/>
              <a:t>Budapest, 1991 október 29.</a:t>
            </a:r>
            <a:endParaRPr lang="en-GB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53" name="Picture 9" descr="D:\02_KEPEK\01_MUNKA_képek\kollegak\kajati\neve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624202" cy="442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 descr="D:\02_KEPEK\01_MUNKA_képek\kollegak\kajati\0000000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1402538"/>
            <a:ext cx="5904656" cy="325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212020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Támogatások: MOK + MÁOK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38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02_KEPEK\01_MUNKA_képek\kollegak\kajati\00000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156563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D:\02_KEPEK\01_MUNKA_képek\kollegak\kajati\0000000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3173"/>
            <a:ext cx="4156563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03539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Támogatások: </a:t>
            </a:r>
            <a:r>
              <a:rPr lang="hu-HU"/>
              <a:t>MTA NYTI, DATE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39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D:\02_KEPEK\01_MUNKA_képek\kollegak\kajati\0000000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36124"/>
            <a:ext cx="4069580" cy="582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02_KEPEK\01_MUNKA_képek\kollegak\kajati\00000001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804" y="1463039"/>
            <a:ext cx="4406700" cy="5554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36927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latin typeface="+mn-lt"/>
              </a:rPr>
              <a:t>Osztálytársaim: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0" y="6093296"/>
            <a:ext cx="3600400" cy="648072"/>
          </a:xfrm>
        </p:spPr>
        <p:txBody>
          <a:bodyPr/>
          <a:lstStyle/>
          <a:p>
            <a:pPr marL="182562" indent="0" algn="ctr">
              <a:buNone/>
            </a:pPr>
            <a:r>
              <a:rPr lang="hu-HU" sz="2000" dirty="0"/>
              <a:t>Sallai Pál</a:t>
            </a:r>
            <a:br>
              <a:rPr lang="hu-HU" sz="2000" dirty="0"/>
            </a:br>
            <a:r>
              <a:rPr lang="hu-HU" sz="1800" b="0" dirty="0"/>
              <a:t>kertész, a növények doktora</a:t>
            </a:r>
            <a:endParaRPr lang="en-GB" sz="1800" b="0" dirty="0"/>
          </a:p>
        </p:txBody>
      </p:sp>
      <p:pic>
        <p:nvPicPr>
          <p:cNvPr id="23555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874" y="4101558"/>
            <a:ext cx="2295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570" y="1101601"/>
            <a:ext cx="16033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548" y="4079666"/>
            <a:ext cx="171291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artalom helye 2"/>
          <p:cNvSpPr txBox="1">
            <a:spLocks/>
          </p:cNvSpPr>
          <p:nvPr/>
        </p:nvSpPr>
        <p:spPr bwMode="auto">
          <a:xfrm>
            <a:off x="-91356" y="3212976"/>
            <a:ext cx="3367212" cy="86409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None/>
            </a:pPr>
            <a:r>
              <a:rPr lang="hu-HU" altLang="hu-HU" sz="2000" dirty="0">
                <a:cs typeface="Times New Roman" panose="02020603050405020304" pitchFamily="18" charset="0"/>
              </a:rPr>
              <a:t>Balczó András </a:t>
            </a:r>
            <a:br>
              <a:rPr lang="hu-HU" altLang="hu-HU" sz="2000" dirty="0">
                <a:cs typeface="Times New Roman" panose="02020603050405020304" pitchFamily="18" charset="0"/>
              </a:rPr>
            </a:br>
            <a:r>
              <a:rPr lang="hu-HU" altLang="hu-HU" sz="1800" b="0" dirty="0">
                <a:cs typeface="Times New Roman" panose="02020603050405020304" pitchFamily="18" charset="0"/>
              </a:rPr>
              <a:t>öttusa olimpiai és világbajnok</a:t>
            </a:r>
            <a:endParaRPr lang="en-GB" sz="1800" b="0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899592" y="5993904"/>
            <a:ext cx="3799260" cy="86409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None/>
            </a:pPr>
            <a:r>
              <a:rPr lang="hu-HU" altLang="hu-HU" sz="2000" dirty="0">
                <a:cs typeface="Times New Roman" panose="02020603050405020304" pitchFamily="18" charset="0"/>
              </a:rPr>
              <a:t>Dr. Hecker Walter</a:t>
            </a:r>
            <a:br>
              <a:rPr lang="hu-HU" altLang="hu-HU" sz="2000" dirty="0">
                <a:cs typeface="Times New Roman" panose="02020603050405020304" pitchFamily="18" charset="0"/>
              </a:rPr>
            </a:br>
            <a:r>
              <a:rPr lang="hu-HU" altLang="hu-HU" sz="2000" dirty="0">
                <a:cs typeface="Times New Roman" panose="02020603050405020304" pitchFamily="18" charset="0"/>
              </a:rPr>
              <a:t> </a:t>
            </a:r>
            <a:r>
              <a:rPr lang="hu-HU" altLang="hu-HU" sz="1800" b="0" dirty="0">
                <a:cs typeface="Times New Roman" panose="02020603050405020304" pitchFamily="18" charset="0"/>
              </a:rPr>
              <a:t>a lótenyésztés egyetemi tanára</a:t>
            </a:r>
            <a:endParaRPr lang="en-GB" sz="1800" b="0" dirty="0"/>
          </a:p>
        </p:txBody>
      </p:sp>
      <p:sp>
        <p:nvSpPr>
          <p:cNvPr id="11" name="Tartalom helye 2"/>
          <p:cNvSpPr txBox="1">
            <a:spLocks/>
          </p:cNvSpPr>
          <p:nvPr/>
        </p:nvSpPr>
        <p:spPr bwMode="auto">
          <a:xfrm>
            <a:off x="5508104" y="3212976"/>
            <a:ext cx="3312368" cy="86409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None/>
            </a:pPr>
            <a:r>
              <a:rPr lang="hu-HU" sz="2000" dirty="0"/>
              <a:t>Dr. Bubán Tamás </a:t>
            </a:r>
            <a:br>
              <a:rPr lang="hu-HU" sz="2000" dirty="0"/>
            </a:br>
            <a:r>
              <a:rPr lang="hu-HU" sz="1800" b="0" dirty="0"/>
              <a:t>integrált almatermesztés</a:t>
            </a:r>
            <a:endParaRPr lang="en-GB" sz="1800" b="0" dirty="0"/>
          </a:p>
        </p:txBody>
      </p:sp>
      <p:pic>
        <p:nvPicPr>
          <p:cNvPr id="3074" name="Picture 2" descr="D:\00_MUNKATEKA_PGY\10_TVK_anyagok_eloadasok\05_ELŐADÓK\Kajati István\2018-02-28\00000003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8346" y="1052736"/>
            <a:ext cx="1797750" cy="225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00_MUNKATEKA_PGY\10_TVK_anyagok_eloadasok\05_ELŐADÓK\Kajati István\2018-02-28\00000003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1124744"/>
            <a:ext cx="1827099" cy="214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rtalom helye 2"/>
          <p:cNvSpPr txBox="1">
            <a:spLocks/>
          </p:cNvSpPr>
          <p:nvPr/>
        </p:nvSpPr>
        <p:spPr bwMode="auto">
          <a:xfrm>
            <a:off x="3131840" y="3284984"/>
            <a:ext cx="2736304" cy="864096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None/>
            </a:pPr>
            <a:r>
              <a:rPr lang="hu-HU" sz="2000" dirty="0"/>
              <a:t>Dr. </a:t>
            </a:r>
            <a:r>
              <a:rPr lang="hu-HU" sz="2000" dirty="0" err="1"/>
              <a:t>Beczner</a:t>
            </a:r>
            <a:r>
              <a:rPr lang="hu-HU" sz="2000" dirty="0"/>
              <a:t> László</a:t>
            </a:r>
            <a:br>
              <a:rPr lang="hu-HU" sz="2000" dirty="0"/>
            </a:br>
            <a:r>
              <a:rPr lang="hu-HU" sz="1800" b="0" dirty="0"/>
              <a:t>növény </a:t>
            </a:r>
            <a:r>
              <a:rPr lang="hu-HU" sz="1800" b="0" dirty="0" err="1"/>
              <a:t>virológus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597955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Hazai sajtó közleményei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772816"/>
            <a:ext cx="8363272" cy="324036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hu-HU" dirty="0"/>
              <a:t>„A növényorvos házhoz jön” </a:t>
            </a:r>
            <a:r>
              <a:rPr lang="hu-HU" b="0" dirty="0"/>
              <a:t>-</a:t>
            </a:r>
            <a:r>
              <a:rPr lang="hu-HU" sz="2000" b="0" dirty="0"/>
              <a:t> Népszabadság, 1990.04.25</a:t>
            </a:r>
          </a:p>
          <a:p>
            <a:pPr>
              <a:spcBef>
                <a:spcPts val="3000"/>
              </a:spcBef>
            </a:pPr>
            <a:r>
              <a:rPr lang="hu-HU" dirty="0"/>
              <a:t>„Szaktanácstalanság” </a:t>
            </a:r>
            <a:r>
              <a:rPr lang="hu-HU" b="0" dirty="0"/>
              <a:t>- </a:t>
            </a:r>
            <a:r>
              <a:rPr lang="hu-HU" sz="2000" b="0" dirty="0"/>
              <a:t>Magyar Mezőgazdaság, 1990.06.06.</a:t>
            </a:r>
          </a:p>
          <a:p>
            <a:pPr>
              <a:spcBef>
                <a:spcPts val="3000"/>
              </a:spcBef>
            </a:pPr>
            <a:r>
              <a:rPr lang="hu-HU" dirty="0"/>
              <a:t>„Hívjunk orvost ha kókadt a növény” </a:t>
            </a:r>
            <a:r>
              <a:rPr lang="hu-HU" b="0" dirty="0"/>
              <a:t>- </a:t>
            </a:r>
            <a:r>
              <a:rPr lang="hu-HU" sz="2000" b="0" dirty="0"/>
              <a:t>SZOLNOKI Néplap, 1990.06.12.</a:t>
            </a:r>
          </a:p>
          <a:p>
            <a:pPr>
              <a:spcBef>
                <a:spcPts val="3000"/>
              </a:spcBef>
            </a:pPr>
            <a:r>
              <a:rPr lang="hu-HU" dirty="0"/>
              <a:t>„Várjuk a növényorvosokat” </a:t>
            </a:r>
            <a:r>
              <a:rPr lang="hu-HU" sz="2000" b="0" dirty="0"/>
              <a:t>- Kertészet és Szőlészet, 1990.06.28.</a:t>
            </a:r>
            <a:endParaRPr lang="en-GB" sz="2000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40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607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NEMZETKÖZI MEGÍTÉLÉS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4752528"/>
          </a:xfrm>
        </p:spPr>
        <p:txBody>
          <a:bodyPr/>
          <a:lstStyle/>
          <a:p>
            <a:pPr marL="182562" indent="0">
              <a:spcBef>
                <a:spcPct val="40000"/>
              </a:spcBef>
              <a:buNone/>
              <a:tabLst>
                <a:tab pos="457200" algn="l"/>
              </a:tabLst>
            </a:pPr>
            <a:r>
              <a:rPr lang="hu-HU" sz="1800" u="sng" dirty="0">
                <a:solidFill>
                  <a:srgbClr val="FF0000"/>
                </a:solidFill>
              </a:rPr>
              <a:t>Kormányközi Tudományos és Technológiai (</a:t>
            </a:r>
            <a:r>
              <a:rPr lang="hu-HU" sz="1800" u="sng" dirty="0" err="1">
                <a:solidFill>
                  <a:srgbClr val="FF0000"/>
                </a:solidFill>
              </a:rPr>
              <a:t>TéT</a:t>
            </a:r>
            <a:r>
              <a:rPr lang="hu-HU" sz="1800" u="sng" dirty="0">
                <a:solidFill>
                  <a:srgbClr val="FF0000"/>
                </a:solidFill>
              </a:rPr>
              <a:t>) pályázatok tanulmányútján: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r>
              <a:rPr lang="hu-HU" sz="1800" b="0" dirty="0"/>
              <a:t>USA (MAKA), spanyol, francia, angol, görög, szlovén.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Dr. Richard S. SOPER </a:t>
            </a:r>
            <a:r>
              <a:rPr lang="hu-HU" sz="1800" b="0" dirty="0" err="1"/>
              <a:t>Ph.D</a:t>
            </a:r>
            <a:r>
              <a:rPr lang="hu-HU" sz="1800" b="0" dirty="0"/>
              <a:t>., igazgató, USA ARS Office of International Research </a:t>
            </a:r>
            <a:r>
              <a:rPr lang="hu-HU" sz="1800" b="0" dirty="0" err="1"/>
              <a:t>Programs</a:t>
            </a:r>
            <a:r>
              <a:rPr lang="hu-HU" sz="1800" b="0" dirty="0"/>
              <a:t>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Dr. Frank G. ZALOM </a:t>
            </a:r>
            <a:r>
              <a:rPr lang="hu-HU" sz="1800" b="0" dirty="0" err="1"/>
              <a:t>Ph.D</a:t>
            </a:r>
            <a:r>
              <a:rPr lang="hu-HU" sz="1800" b="0" dirty="0"/>
              <a:t>., igazgató, USA University of </a:t>
            </a:r>
            <a:r>
              <a:rPr lang="hu-HU" sz="1800" b="0" dirty="0" err="1"/>
              <a:t>California</a:t>
            </a:r>
            <a:r>
              <a:rPr lang="hu-HU" sz="1800" b="0" dirty="0"/>
              <a:t>, DAVIS.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Prof. Dr. David A. ROSENBERGER PhD., </a:t>
            </a:r>
            <a:r>
              <a:rPr lang="hu-HU" sz="1800" b="0" dirty="0" err="1"/>
              <a:t>superintend</a:t>
            </a:r>
            <a:r>
              <a:rPr lang="hu-HU" sz="1800" b="0" dirty="0"/>
              <a:t>. New York </a:t>
            </a:r>
            <a:r>
              <a:rPr lang="hu-HU" sz="1800" b="0" dirty="0" err="1"/>
              <a:t>State</a:t>
            </a:r>
            <a:r>
              <a:rPr lang="hu-HU" sz="1800" b="0" dirty="0"/>
              <a:t> CORNELL University, </a:t>
            </a:r>
            <a:r>
              <a:rPr lang="hu-HU" sz="1800" b="0" dirty="0" err="1"/>
              <a:t>Agr</a:t>
            </a:r>
            <a:r>
              <a:rPr lang="hu-HU" sz="1800" b="0" dirty="0"/>
              <a:t>. </a:t>
            </a:r>
            <a:r>
              <a:rPr lang="hu-HU" sz="1800" b="0" dirty="0" err="1"/>
              <a:t>Exp</a:t>
            </a:r>
            <a:r>
              <a:rPr lang="hu-HU" sz="1800" b="0" dirty="0"/>
              <a:t>. St., Hudson Valley </a:t>
            </a:r>
            <a:r>
              <a:rPr lang="hu-HU" sz="1800" b="0" dirty="0" err="1"/>
              <a:t>Lab</a:t>
            </a:r>
            <a:r>
              <a:rPr lang="hu-HU" sz="1800" b="0" dirty="0"/>
              <a:t>., USA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Prof. Dr. Elvira OCETE RUBIO </a:t>
            </a:r>
            <a:r>
              <a:rPr lang="hu-HU" sz="1800" b="0" dirty="0" err="1"/>
              <a:t>Ph.D</a:t>
            </a:r>
            <a:r>
              <a:rPr lang="hu-HU" sz="1800" b="0" dirty="0"/>
              <a:t>., tanszékvezető, University of Sevilla, Spanyolország.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Dr. </a:t>
            </a:r>
            <a:r>
              <a:rPr lang="hu-HU" sz="1800" b="0" dirty="0" err="1"/>
              <a:t>Aurelio</a:t>
            </a:r>
            <a:r>
              <a:rPr lang="hu-HU" sz="1800" b="0" dirty="0"/>
              <a:t> CARNERA HERNANDEZ </a:t>
            </a:r>
            <a:r>
              <a:rPr lang="hu-HU" sz="1800" b="0" dirty="0" err="1"/>
              <a:t>Ph.D</a:t>
            </a:r>
            <a:r>
              <a:rPr lang="hu-HU" sz="1800" b="0" dirty="0"/>
              <a:t>., tudományos osztályvezető I:C:I:A:, Tenerife, Kanári Szigetek, Spanyolország.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Dr. Marc PUYGRENIER </a:t>
            </a:r>
            <a:r>
              <a:rPr lang="hu-HU" sz="1800" b="0" dirty="0" err="1"/>
              <a:t>Ph.D</a:t>
            </a:r>
            <a:r>
              <a:rPr lang="hu-HU" sz="1800" b="0" dirty="0"/>
              <a:t>., igazgató, AGROPOLIS, </a:t>
            </a:r>
            <a:r>
              <a:rPr lang="hu-HU" sz="1800" b="0" dirty="0" err="1"/>
              <a:t>Montpellier</a:t>
            </a:r>
            <a:r>
              <a:rPr lang="hu-HU" sz="1800" b="0" dirty="0"/>
              <a:t>, Franciaország.</a:t>
            </a:r>
          </a:p>
          <a:p>
            <a:pPr algn="just">
              <a:spcBef>
                <a:spcPct val="40000"/>
              </a:spcBef>
              <a:tabLst>
                <a:tab pos="457200" algn="l"/>
              </a:tabLst>
            </a:pPr>
            <a:r>
              <a:rPr lang="hu-HU" sz="1800" b="0" dirty="0"/>
              <a:t>Dr. </a:t>
            </a:r>
            <a:r>
              <a:rPr lang="hu-HU" sz="1800" b="0" dirty="0" err="1"/>
              <a:t>Pieter</a:t>
            </a:r>
            <a:r>
              <a:rPr lang="hu-HU" sz="1800" b="0" dirty="0"/>
              <a:t> A. OOMEN, </a:t>
            </a:r>
            <a:r>
              <a:rPr lang="hu-HU" sz="1800" b="0" dirty="0" err="1"/>
              <a:t>Coordinator</a:t>
            </a:r>
            <a:r>
              <a:rPr lang="hu-HU" sz="1800" b="0" dirty="0"/>
              <a:t> Policy </a:t>
            </a:r>
            <a:r>
              <a:rPr lang="hu-HU" sz="1800" b="0" dirty="0" err="1"/>
              <a:t>Implementation</a:t>
            </a:r>
            <a:r>
              <a:rPr lang="hu-HU" sz="1800" b="0" dirty="0"/>
              <a:t> /</a:t>
            </a:r>
            <a:r>
              <a:rPr lang="hu-HU" sz="1800" b="0" dirty="0" err="1"/>
              <a:t>Deputy</a:t>
            </a:r>
            <a:r>
              <a:rPr lang="hu-HU" sz="1800" b="0" dirty="0"/>
              <a:t> Head of </a:t>
            </a:r>
            <a:r>
              <a:rPr lang="hu-HU" sz="1800" b="0" dirty="0" err="1"/>
              <a:t>Division</a:t>
            </a:r>
            <a:r>
              <a:rPr lang="hu-HU" sz="1800" b="0" dirty="0"/>
              <a:t>, PPS-IPM/ </a:t>
            </a:r>
            <a:r>
              <a:rPr lang="hu-HU" sz="1800" b="0" dirty="0" err="1"/>
              <a:t>Wageningen</a:t>
            </a:r>
            <a:r>
              <a:rPr lang="hu-HU" sz="1800" b="0" dirty="0"/>
              <a:t>, Hollandia, EU </a:t>
            </a:r>
            <a:r>
              <a:rPr lang="hu-HU" sz="1800" b="0" dirty="0" err="1"/>
              <a:t>twinning</a:t>
            </a:r>
            <a:r>
              <a:rPr lang="hu-HU" sz="1800" b="0" dirty="0"/>
              <a:t> program.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682413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Dr. Richard S. SOPER, 1993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5798" y="1700808"/>
            <a:ext cx="8248650" cy="4536504"/>
          </a:xfrm>
        </p:spPr>
        <p:txBody>
          <a:bodyPr/>
          <a:lstStyle/>
          <a:p>
            <a:pPr indent="0" algn="ctr">
              <a:buNone/>
              <a:tabLst>
                <a:tab pos="449263" algn="l"/>
                <a:tab pos="4211638" algn="l"/>
              </a:tabLst>
            </a:pPr>
            <a:r>
              <a:rPr lang="hu-HU" dirty="0"/>
              <a:t>„ </a:t>
            </a:r>
            <a:r>
              <a:rPr lang="hu-HU" sz="2800" u="sng" dirty="0"/>
              <a:t>ÖNÖK MAGYAROK</a:t>
            </a:r>
            <a:r>
              <a:rPr lang="hu-HU" dirty="0"/>
              <a:t>, a növényorvoslás újszerű kezdeményezésével,</a:t>
            </a:r>
          </a:p>
          <a:p>
            <a:pPr marL="1439863" indent="-342900">
              <a:spcBef>
                <a:spcPts val="1800"/>
              </a:spcBef>
              <a:tabLst>
                <a:tab pos="449263" algn="l"/>
                <a:tab pos="4211638" algn="l"/>
              </a:tabLst>
            </a:pPr>
            <a:r>
              <a:rPr lang="hu-HU" dirty="0"/>
              <a:t> </a:t>
            </a:r>
            <a:r>
              <a:rPr lang="hu-HU" b="0" dirty="0"/>
              <a:t>a növényorvosi magángyakorlat,  </a:t>
            </a:r>
          </a:p>
          <a:p>
            <a:pPr marL="1439863" indent="-342900">
              <a:spcBef>
                <a:spcPct val="25000"/>
              </a:spcBef>
              <a:tabLst>
                <a:tab pos="449263" algn="l"/>
                <a:tab pos="4211638" algn="l"/>
              </a:tabLst>
            </a:pPr>
            <a:r>
              <a:rPr lang="hu-HU" b="0" dirty="0">
                <a:sym typeface="Wingdings" pitchFamily="2" charset="2"/>
              </a:rPr>
              <a:t> a </a:t>
            </a:r>
            <a:r>
              <a:rPr lang="hu-HU" b="0" dirty="0"/>
              <a:t>növényvédelmi-növényorvosi vény bevezetésével, </a:t>
            </a:r>
          </a:p>
          <a:p>
            <a:pPr marL="1439863" indent="-342900">
              <a:tabLst>
                <a:tab pos="449263" algn="l"/>
                <a:tab pos="4211638" algn="l"/>
              </a:tabLst>
            </a:pPr>
            <a:r>
              <a:rPr lang="hu-HU" b="0" dirty="0"/>
              <a:t> a növényorvos képzés beindításával, </a:t>
            </a:r>
          </a:p>
          <a:p>
            <a:pPr indent="269875">
              <a:buFont typeface="Wingdings" pitchFamily="2" charset="2"/>
              <a:buNone/>
              <a:tabLst>
                <a:tab pos="449263" algn="l"/>
                <a:tab pos="4211638" algn="l"/>
              </a:tabLst>
            </a:pPr>
            <a:endParaRPr lang="hu-HU" dirty="0"/>
          </a:p>
          <a:p>
            <a:pPr marL="1071563" indent="0" algn="ctr">
              <a:buNone/>
              <a:tabLst>
                <a:tab pos="449263" algn="l"/>
                <a:tab pos="4211638" algn="l"/>
              </a:tabLst>
            </a:pPr>
            <a:r>
              <a:rPr lang="hu-HU" sz="2800" u="sng" dirty="0"/>
              <a:t>A JÖVŐT, A  XXI. SZÁZADOT  ÉPÍTIK!</a:t>
            </a:r>
            <a:r>
              <a:rPr lang="hu-HU" dirty="0"/>
              <a:t>”		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21778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000" dirty="0"/>
              <a:t>	MAGYAR NÖVÉNYVÉDŐ MÉRNÖKI NÖVÉNYORVOSI KAMARA</a:t>
            </a:r>
            <a:br>
              <a:rPr lang="hu-HU" sz="2000" dirty="0"/>
            </a:br>
            <a:r>
              <a:rPr lang="hu-HU" sz="2000" dirty="0"/>
              <a:t>		„</a:t>
            </a:r>
            <a:r>
              <a:rPr lang="hu-HU" sz="2000" dirty="0" err="1"/>
              <a:t>Növényvédelmi-Növényorvosi</a:t>
            </a:r>
            <a:r>
              <a:rPr lang="hu-HU" sz="2000" dirty="0"/>
              <a:t> Vény”</a:t>
            </a:r>
            <a:endParaRPr lang="hu-HU" sz="2000" b="1" dirty="0">
              <a:solidFill>
                <a:srgbClr val="339966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535061"/>
            <a:ext cx="6654130" cy="4752528"/>
          </a:xfrm>
        </p:spPr>
        <p:txBody>
          <a:bodyPr/>
          <a:lstStyle/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1" dirty="0">
                <a:sym typeface="Wingdings" pitchFamily="2" charset="2"/>
              </a:rPr>
              <a:t>Országos  küldöttközgyűlés</a:t>
            </a:r>
            <a:r>
              <a:rPr lang="hu-HU" sz="1800" dirty="0">
                <a:sym typeface="Wingdings" pitchFamily="2" charset="2"/>
              </a:rPr>
              <a:t>: </a:t>
            </a:r>
            <a:r>
              <a:rPr lang="hu-HU" sz="1800" b="0" dirty="0">
                <a:sym typeface="Wingdings" pitchFamily="2" charset="2"/>
              </a:rPr>
              <a:t>javaslat elfogadása</a:t>
            </a: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0" dirty="0">
                <a:sym typeface="Wingdings" pitchFamily="2" charset="2"/>
              </a:rPr>
              <a:t>ad hoc bizottság: Dr. Bárány Sándor, Dr. </a:t>
            </a:r>
            <a:r>
              <a:rPr lang="hu-HU" sz="1800" b="0" dirty="0" err="1">
                <a:sym typeface="Wingdings" pitchFamily="2" charset="2"/>
              </a:rPr>
              <a:t>Kajati</a:t>
            </a:r>
            <a:r>
              <a:rPr lang="hu-HU" sz="1800" b="0" dirty="0">
                <a:sym typeface="Wingdings" pitchFamily="2" charset="2"/>
              </a:rPr>
              <a:t> István (elnök), Kardos Rezső, Király Sándor, </a:t>
            </a:r>
            <a:r>
              <a:rPr lang="hu-HU" sz="1800" b="0" dirty="0" err="1">
                <a:sym typeface="Wingdings" pitchFamily="2" charset="2"/>
              </a:rPr>
              <a:t>Terpó</a:t>
            </a:r>
            <a:r>
              <a:rPr lang="hu-HU" sz="1800" b="0" dirty="0">
                <a:sym typeface="Wingdings" pitchFamily="2" charset="2"/>
              </a:rPr>
              <a:t> István</a:t>
            </a:r>
          </a:p>
          <a:p>
            <a:pPr marL="285750" indent="-285750" algn="just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0" dirty="0">
                <a:sym typeface="Wingdings" pitchFamily="2" charset="2"/>
              </a:rPr>
              <a:t>MOK, MÁK, FVM, NTKSZ támogatás !!!</a:t>
            </a:r>
          </a:p>
          <a:p>
            <a:pPr marL="285750" indent="-285750" algn="just">
              <a:lnSpc>
                <a:spcPct val="115000"/>
              </a:lnSpc>
              <a:tabLst>
                <a:tab pos="2159000" algn="l"/>
                <a:tab pos="4032250" algn="l"/>
              </a:tabLst>
            </a:pPr>
            <a:endParaRPr lang="hu-HU" sz="1800" dirty="0">
              <a:sym typeface="Wingdings" pitchFamily="2" charset="2"/>
            </a:endParaRP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1" dirty="0">
                <a:sym typeface="Wingdings" pitchFamily="2" charset="2"/>
              </a:rPr>
              <a:t>Országos küldöttközgyűlés</a:t>
            </a:r>
            <a:r>
              <a:rPr lang="hu-HU" sz="1800" dirty="0">
                <a:sym typeface="Wingdings" pitchFamily="2" charset="2"/>
              </a:rPr>
              <a:t>: </a:t>
            </a:r>
            <a:r>
              <a:rPr lang="hu-HU" sz="1800" b="0" dirty="0">
                <a:sym typeface="Wingdings" pitchFamily="2" charset="2"/>
              </a:rPr>
              <a:t>előterjesztés megvitatása</a:t>
            </a: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0" dirty="0">
                <a:sym typeface="Wingdings" pitchFamily="2" charset="2"/>
              </a:rPr>
              <a:t>MNMNK </a:t>
            </a:r>
            <a:r>
              <a:rPr lang="hu-HU" sz="1800" b="0" dirty="0" err="1">
                <a:sym typeface="Wingdings" pitchFamily="2" charset="2"/>
              </a:rPr>
              <a:t>SzMSz</a:t>
            </a:r>
            <a:r>
              <a:rPr lang="hu-HU" sz="1800" b="0" dirty="0">
                <a:sym typeface="Wingdings" pitchFamily="2" charset="2"/>
              </a:rPr>
              <a:t> 18. sz. melléklet: vény elfogadása</a:t>
            </a: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0" dirty="0">
                <a:sym typeface="Wingdings" pitchFamily="2" charset="2"/>
              </a:rPr>
              <a:t>2002. évi kísérleti bevezetéshez nyomdai előkészítés</a:t>
            </a: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endParaRPr lang="hu-HU" sz="1800" dirty="0">
              <a:sym typeface="Wingdings" pitchFamily="2" charset="2"/>
            </a:endParaRP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1" dirty="0">
                <a:sym typeface="Wingdings" pitchFamily="2" charset="2"/>
              </a:rPr>
              <a:t>Kibővített országos elnökségi ülés</a:t>
            </a:r>
            <a:r>
              <a:rPr lang="hu-HU" sz="1800" dirty="0">
                <a:sym typeface="Wingdings" pitchFamily="2" charset="2"/>
              </a:rPr>
              <a:t>: </a:t>
            </a:r>
            <a:r>
              <a:rPr lang="hu-HU" sz="1800" b="0" dirty="0">
                <a:sym typeface="Wingdings" pitchFamily="2" charset="2"/>
              </a:rPr>
              <a:t>elfogadás</a:t>
            </a:r>
          </a:p>
          <a:p>
            <a:pPr marL="285750" indent="-285750">
              <a:lnSpc>
                <a:spcPct val="115000"/>
              </a:lnSpc>
              <a:tabLst>
                <a:tab pos="2159000" algn="l"/>
                <a:tab pos="4032250" algn="l"/>
              </a:tabLst>
            </a:pPr>
            <a:r>
              <a:rPr lang="hu-HU" sz="1800" b="0" dirty="0">
                <a:sym typeface="Wingdings" pitchFamily="2" charset="2"/>
              </a:rPr>
              <a:t>„ELŐÍRÁSOK” a vény használatához 11 pontban</a:t>
            </a:r>
          </a:p>
          <a:p>
            <a:pPr marL="1978025" indent="-1978025">
              <a:lnSpc>
                <a:spcPct val="115000"/>
              </a:lnSpc>
              <a:buFont typeface="Arial" pitchFamily="34" charset="0"/>
              <a:buChar char="•"/>
              <a:tabLst>
                <a:tab pos="2159000" algn="l"/>
                <a:tab pos="4032250" algn="l"/>
              </a:tabLst>
            </a:pPr>
            <a:endParaRPr lang="hu-HU" sz="1800" b="0" dirty="0">
              <a:sym typeface="Wingdings" pitchFamily="2" charset="2"/>
            </a:endParaRPr>
          </a:p>
          <a:p>
            <a:pPr marL="1978025" indent="-1978025" algn="just">
              <a:buFont typeface="Wingdings" pitchFamily="2" charset="2"/>
              <a:buNone/>
              <a:tabLst>
                <a:tab pos="2159000" algn="l"/>
                <a:tab pos="4032250" algn="l"/>
              </a:tabLst>
            </a:pPr>
            <a:endParaRPr lang="hu-HU" sz="1800" dirty="0">
              <a:sym typeface="Wingdings" pitchFamily="2" charset="2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08790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rgbClr val="FF0000"/>
                </a:solidFill>
              </a:rPr>
              <a:t>Kísérleti bevezetés esemény naptára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42912" y="1628477"/>
            <a:ext cx="1512887" cy="3603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tx1"/>
                </a:solidFill>
              </a:rPr>
              <a:t>2001. 01. 11.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74468" y="3428677"/>
            <a:ext cx="1512887" cy="3603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tx1"/>
                </a:solidFill>
              </a:rPr>
              <a:t>2001. 12. 05.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42911" y="4932117"/>
            <a:ext cx="1512887" cy="3603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tx1"/>
                </a:solidFill>
              </a:rPr>
              <a:t>2002. 01. 23.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36512" y="5696421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rgbClr val="FF0000"/>
                </a:solidFill>
              </a:rPr>
              <a:t>Rendeleti szabályozás: 81/2003. (VII. 9.) FVM</a:t>
            </a:r>
          </a:p>
        </p:txBody>
      </p:sp>
    </p:spTree>
    <p:extLst>
      <p:ext uri="{BB962C8B-B14F-4D97-AF65-F5344CB8AC3E}">
        <p14:creationId xmlns:p14="http://schemas.microsoft.com/office/powerpoint/2010/main" val="39713754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506" name="Picture 2" descr="beolvasás0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71" y="188640"/>
            <a:ext cx="9036029" cy="60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55576" y="3068637"/>
            <a:ext cx="1512887" cy="3603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ORVOS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904" y="2492896"/>
            <a:ext cx="1512887" cy="36036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ÁLLATORVOS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660232" y="3069535"/>
            <a:ext cx="1800200" cy="3603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NÖVÉNYORVOS</a:t>
            </a:r>
          </a:p>
        </p:txBody>
      </p:sp>
    </p:spTree>
    <p:extLst>
      <p:ext uri="{BB962C8B-B14F-4D97-AF65-F5344CB8AC3E}">
        <p14:creationId xmlns:p14="http://schemas.microsoft.com/office/powerpoint/2010/main" val="3278598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>
                <a:solidFill>
                  <a:prstClr val="white"/>
                </a:solidFill>
              </a:rPr>
              <a:t>KSH elnökének 7/2010. (IV. 23.) közleménye:</a:t>
            </a:r>
            <a:br>
              <a:rPr lang="hu-HU" sz="2400" dirty="0">
                <a:solidFill>
                  <a:prstClr val="white"/>
                </a:solidFill>
              </a:rPr>
            </a:br>
            <a:r>
              <a:rPr lang="hu-HU" sz="2000" dirty="0">
                <a:solidFill>
                  <a:prstClr val="white"/>
                </a:solidFill>
              </a:rPr>
              <a:t>A FEOR-08 NÉGYSZÁMJEGYES RENDSZERES JEGYZÉKE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45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1268760"/>
            <a:ext cx="8219256" cy="4752528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hu-HU" sz="2000" u="sng" dirty="0">
                <a:solidFill>
                  <a:srgbClr val="003300"/>
                </a:solidFill>
              </a:rPr>
              <a:t>22 Egészségügyi foglalkozások </a:t>
            </a:r>
          </a:p>
          <a:p>
            <a:pPr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hu-HU" sz="2000" dirty="0">
                <a:solidFill>
                  <a:srgbClr val="003300"/>
                </a:solidFill>
              </a:rPr>
              <a:t>	(felsőfokú képzettséghez kapcsolódó)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hu-HU" sz="1800" dirty="0">
                <a:solidFill>
                  <a:srgbClr val="003300"/>
                </a:solidFill>
              </a:rPr>
              <a:t> 221 Orvosi, gyógyszerészi foglalkozások</a:t>
            </a: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dirty="0">
                <a:solidFill>
                  <a:srgbClr val="CC0000"/>
                </a:solidFill>
              </a:rPr>
              <a:t>2211 Általános orvos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hu-HU" sz="1800" dirty="0">
                <a:solidFill>
                  <a:srgbClr val="003300"/>
                </a:solidFill>
              </a:rPr>
              <a:t>224 Állat- és növény-egészségügyi foglalkozások</a:t>
            </a: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dirty="0">
                <a:solidFill>
                  <a:srgbClr val="000099"/>
                </a:solidFill>
              </a:rPr>
              <a:t>2241 Állatorvos</a:t>
            </a:r>
            <a:endParaRPr lang="hu-HU" sz="1800" b="1" u="sng" dirty="0">
              <a:solidFill>
                <a:srgbClr val="000099"/>
              </a:solidFill>
            </a:endParaRP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u="sng" dirty="0">
                <a:solidFill>
                  <a:srgbClr val="336600"/>
                </a:solidFill>
              </a:rPr>
              <a:t>2242 Növényorvos (növényvédelmi szakértő)</a:t>
            </a:r>
            <a:endParaRPr lang="hu-HU" sz="1800" b="1" dirty="0">
              <a:solidFill>
                <a:srgbClr val="336600"/>
              </a:solidFill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hu-HU" sz="2000" u="sng" dirty="0">
                <a:solidFill>
                  <a:srgbClr val="003300"/>
                </a:solidFill>
              </a:rPr>
              <a:t>33 Egészségügyi foglalkozások (asszisztensek)</a:t>
            </a:r>
            <a:endParaRPr lang="hu-HU" sz="2000" dirty="0">
              <a:solidFill>
                <a:srgbClr val="003300"/>
              </a:solidFill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hu-HU" sz="1800" dirty="0">
                <a:solidFill>
                  <a:srgbClr val="003300"/>
                </a:solidFill>
              </a:rPr>
              <a:t>331 Ápolási és szülészeti kapcsolódó foglalkozások</a:t>
            </a: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dirty="0">
                <a:solidFill>
                  <a:srgbClr val="CC0000"/>
                </a:solidFill>
              </a:rPr>
              <a:t>3311 Ápoló, szakápoló asszisztens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hu-HU" sz="1800" dirty="0">
                <a:solidFill>
                  <a:srgbClr val="003300"/>
                </a:solidFill>
              </a:rPr>
              <a:t>334 Állat- és növény-egészségügyhöz kapcsolódó foglalkozások</a:t>
            </a: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dirty="0">
                <a:solidFill>
                  <a:srgbClr val="000099"/>
                </a:solidFill>
              </a:rPr>
              <a:t>3341 Állatorvosi asszisztens</a:t>
            </a:r>
            <a:endParaRPr lang="hu-HU" sz="1800" b="1" u="sng" dirty="0">
              <a:solidFill>
                <a:srgbClr val="000099"/>
              </a:solidFill>
            </a:endParaRP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hu-HU" sz="1800" b="1" u="sng" dirty="0">
                <a:solidFill>
                  <a:srgbClr val="336600"/>
                </a:solidFill>
              </a:rPr>
              <a:t>3342 Növényorvosi (növényvédelmi) asszisztens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75657" y="3429000"/>
            <a:ext cx="4752528" cy="3603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363" indent="0" algn="just">
              <a:buNone/>
              <a:tabLst>
                <a:tab pos="1438275" algn="l"/>
                <a:tab pos="2159000" algn="l"/>
              </a:tabLst>
            </a:pPr>
            <a:endParaRPr lang="hu-HU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76646" y="5661248"/>
            <a:ext cx="5039570" cy="3603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363" indent="0" algn="just">
              <a:buNone/>
              <a:tabLst>
                <a:tab pos="1438275" algn="l"/>
                <a:tab pos="2159000" algn="l"/>
              </a:tabLst>
            </a:pPr>
            <a:endParaRPr lang="hu-HU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88125" y="1412875"/>
            <a:ext cx="2051050" cy="1079500"/>
          </a:xfrm>
          <a:prstGeom prst="rect">
            <a:avLst/>
          </a:prstGeom>
          <a:solidFill>
            <a:srgbClr val="CCFF33">
              <a:alpha val="63000"/>
            </a:srgbClr>
          </a:solidFill>
          <a:ln w="9525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70000"/>
              </a:spcBef>
            </a:pPr>
            <a:r>
              <a:rPr lang="hu-HU" b="1">
                <a:solidFill>
                  <a:srgbClr val="003300"/>
                </a:solidFill>
              </a:rPr>
              <a:t>Hatályba lépés: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hu-HU" b="1">
                <a:solidFill>
                  <a:srgbClr val="003300"/>
                </a:solidFill>
              </a:rPr>
              <a:t>2011. január 1.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51390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ÚJ MÉRFÖLDKŐ a 2010 esztendő!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hu-HU" altLang="hu-HU" dirty="0">
                <a:solidFill>
                  <a:srgbClr val="336600"/>
                </a:solidFill>
              </a:rPr>
              <a:t>E-mail: Központi Statisztikai Hivatal, 2010.04.21.</a:t>
            </a:r>
          </a:p>
          <a:p>
            <a:pPr marL="0" lvl="0" indent="0">
              <a:buNone/>
            </a:pPr>
            <a:endParaRPr lang="hu-HU" altLang="hu-HU" dirty="0">
              <a:solidFill>
                <a:srgbClr val="336600"/>
              </a:solidFill>
            </a:endParaRPr>
          </a:p>
          <a:p>
            <a:pPr marL="0" lvl="0" indent="0">
              <a:buNone/>
            </a:pPr>
            <a:r>
              <a:rPr lang="hu-HU" altLang="hu-HU" dirty="0">
                <a:solidFill>
                  <a:srgbClr val="336600"/>
                </a:solidFill>
              </a:rPr>
              <a:t>Tisztelt </a:t>
            </a:r>
            <a:r>
              <a:rPr lang="hu-HU" altLang="hu-HU" dirty="0" err="1">
                <a:solidFill>
                  <a:srgbClr val="336600"/>
                </a:solidFill>
              </a:rPr>
              <a:t>Kajati</a:t>
            </a:r>
            <a:r>
              <a:rPr lang="hu-HU" altLang="hu-HU" dirty="0">
                <a:solidFill>
                  <a:srgbClr val="336600"/>
                </a:solidFill>
              </a:rPr>
              <a:t> István!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hu-HU" altLang="hu-HU" sz="2000" dirty="0">
                <a:solidFill>
                  <a:srgbClr val="336600"/>
                </a:solidFill>
              </a:rPr>
              <a:t>Csatoltan küldöm a FEOR-08 foglalkozási nómenklatúra végleges változatát. 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hu-HU" altLang="hu-HU" sz="2000" dirty="0">
                <a:solidFill>
                  <a:srgbClr val="336600"/>
                </a:solidFill>
              </a:rPr>
              <a:t>Ezúton is köszönjük segítségét, aminek eredményeképpen – tudomásunk szerint</a:t>
            </a:r>
            <a:r>
              <a:rPr lang="hu-HU" altLang="hu-HU" sz="2000" dirty="0">
                <a:solidFill>
                  <a:prstClr val="black"/>
                </a:solidFill>
              </a:rPr>
              <a:t> </a:t>
            </a:r>
            <a:r>
              <a:rPr lang="hu-HU" altLang="hu-HU" sz="2000" dirty="0">
                <a:solidFill>
                  <a:srgbClr val="003300"/>
                </a:solidFill>
              </a:rPr>
              <a:t>- </a:t>
            </a:r>
            <a:r>
              <a:rPr lang="hu-HU" altLang="hu-HU" sz="2200" dirty="0">
                <a:solidFill>
                  <a:srgbClr val="003300"/>
                </a:solidFill>
              </a:rPr>
              <a:t>hazánkban jelenik meg elsőként a növényorvos (2242), illetve a növényorvos asszisztensi (3342)</a:t>
            </a:r>
            <a:r>
              <a:rPr lang="hu-HU" altLang="hu-HU" sz="2000" dirty="0">
                <a:solidFill>
                  <a:prstClr val="black"/>
                </a:solidFill>
              </a:rPr>
              <a:t> </a:t>
            </a:r>
            <a:r>
              <a:rPr lang="hu-HU" altLang="hu-HU" sz="2000" dirty="0">
                <a:solidFill>
                  <a:srgbClr val="336600"/>
                </a:solidFill>
              </a:rPr>
              <a:t>tevékenység a foglalkozási struktúrában. </a:t>
            </a:r>
          </a:p>
          <a:p>
            <a:pPr marL="0" lvl="0" indent="0">
              <a:spcBef>
                <a:spcPct val="50000"/>
              </a:spcBef>
              <a:buNone/>
            </a:pPr>
            <a:r>
              <a:rPr lang="hu-HU" altLang="hu-HU" sz="1800" dirty="0">
                <a:solidFill>
                  <a:srgbClr val="336600"/>
                </a:solidFill>
              </a:rPr>
              <a:t>Üdvözlettel: Kasza Éva vezető főtanácsos</a:t>
            </a:r>
          </a:p>
          <a:p>
            <a:pPr marL="0" lvl="0" indent="0" algn="ctr">
              <a:spcBef>
                <a:spcPct val="80000"/>
              </a:spcBef>
              <a:buNone/>
            </a:pPr>
            <a:r>
              <a:rPr lang="hu-HU" altLang="hu-HU" sz="1800" dirty="0">
                <a:solidFill>
                  <a:srgbClr val="003300"/>
                </a:solidFill>
              </a:rPr>
              <a:t>Beszámoló: III. NÖVÉNYORVOS NAP-2008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46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50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47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 descr="D:\02_KEPEK\01_MUNKA_képek\kollegak\kajati\0000000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044099"/>
            <a:ext cx="4075320" cy="57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2_KEPEK\01_MUNKA_képek\kollegak\kajati\0000000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664" y="1122987"/>
            <a:ext cx="4075320" cy="57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02_KEPEK\01_MUNKA_képek\kollegak\kajati\egészség_környeze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190" y="1044099"/>
            <a:ext cx="5389587" cy="501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kerekített téglalap 10"/>
          <p:cNvSpPr/>
          <p:nvPr/>
        </p:nvSpPr>
        <p:spPr>
          <a:xfrm>
            <a:off x="3131840" y="44624"/>
            <a:ext cx="2837696" cy="836712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b="1" dirty="0">
                <a:solidFill>
                  <a:schemeClr val="bg1"/>
                </a:solidFill>
              </a:rPr>
              <a:t>25. </a:t>
            </a:r>
            <a:r>
              <a:rPr lang="hu-HU" sz="2500" b="1" dirty="0">
                <a:solidFill>
                  <a:prstClr val="white"/>
                </a:solidFill>
              </a:rPr>
              <a:t>éves</a:t>
            </a:r>
            <a:endParaRPr lang="en-GB" sz="2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2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 descr="egészség_környe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6590"/>
            <a:ext cx="5040313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300" dirty="0"/>
              <a:t>Orvosok, állatorvosok, </a:t>
            </a:r>
            <a:br>
              <a:rPr lang="hu-HU" sz="2300" dirty="0"/>
            </a:br>
            <a:r>
              <a:rPr lang="hu-HU" sz="2300" dirty="0"/>
              <a:t>növényvédő mérnökök - növényorvosok</a:t>
            </a:r>
            <a:br>
              <a:rPr lang="hu-HU" sz="2300" dirty="0"/>
            </a:br>
            <a:r>
              <a:rPr lang="hu-HU" sz="2000" dirty="0"/>
              <a:t>I. ORSZÁGOS FÓRUMA</a:t>
            </a:r>
            <a:endParaRPr lang="en-GB" sz="2000" dirty="0"/>
          </a:p>
        </p:txBody>
      </p:sp>
      <p:sp>
        <p:nvSpPr>
          <p:cNvPr id="80904" name="Rectangle 8"/>
          <p:cNvSpPr>
            <a:spLocks noGrp="1" noChangeArrowheads="1"/>
          </p:cNvSpPr>
          <p:nvPr>
            <p:ph idx="1"/>
          </p:nvPr>
        </p:nvSpPr>
        <p:spPr>
          <a:xfrm>
            <a:off x="5220072" y="1340768"/>
            <a:ext cx="3456384" cy="4752528"/>
          </a:xfrm>
        </p:spPr>
        <p:txBody>
          <a:bodyPr/>
          <a:lstStyle/>
          <a:p>
            <a:pPr marL="266700" indent="-266700">
              <a:spcAft>
                <a:spcPct val="20000"/>
              </a:spcAft>
              <a:buFontTx/>
              <a:buNone/>
            </a:pPr>
            <a:r>
              <a:rPr lang="hu-HU" b="1" u="sng" dirty="0"/>
              <a:t>Együttműködés:</a:t>
            </a:r>
          </a:p>
          <a:p>
            <a:pPr marL="266700" indent="-266700"/>
            <a:r>
              <a:rPr lang="hu-HU" sz="1800" b="1" dirty="0">
                <a:solidFill>
                  <a:srgbClr val="CC0000"/>
                </a:solidFill>
              </a:rPr>
              <a:t>a humánegészségügy - orvos</a:t>
            </a:r>
            <a:r>
              <a:rPr lang="hu-HU" sz="1800" b="1" dirty="0">
                <a:solidFill>
                  <a:srgbClr val="C00000"/>
                </a:solidFill>
              </a:rPr>
              <a:t>,</a:t>
            </a:r>
          </a:p>
          <a:p>
            <a:pPr marL="266700" indent="-266700"/>
            <a:r>
              <a:rPr lang="hu-HU" sz="1800" b="1" dirty="0">
                <a:solidFill>
                  <a:srgbClr val="000099"/>
                </a:solidFill>
              </a:rPr>
              <a:t>az állategészségügy - állatorvos,</a:t>
            </a:r>
          </a:p>
          <a:p>
            <a:pPr marL="266700" indent="-266700"/>
            <a:r>
              <a:rPr lang="hu-HU" sz="1800" b="1" dirty="0">
                <a:solidFill>
                  <a:srgbClr val="336600"/>
                </a:solidFill>
              </a:rPr>
              <a:t>a növényegészségügy - növényorvos</a:t>
            </a:r>
          </a:p>
          <a:p>
            <a:pPr marL="266700" indent="-266700">
              <a:spcBef>
                <a:spcPct val="50000"/>
              </a:spcBef>
              <a:spcAft>
                <a:spcPct val="20000"/>
              </a:spcAft>
              <a:buFontTx/>
              <a:buNone/>
            </a:pPr>
            <a:r>
              <a:rPr lang="hu-HU" b="1" u="sng" dirty="0"/>
              <a:t>Eredmény:</a:t>
            </a:r>
          </a:p>
          <a:p>
            <a:pPr marL="266700" indent="-266700"/>
            <a:r>
              <a:rPr lang="hu-HU" sz="1800" dirty="0"/>
              <a:t>egészségvédelem</a:t>
            </a:r>
          </a:p>
          <a:p>
            <a:pPr marL="266700" indent="-266700"/>
            <a:r>
              <a:rPr lang="hu-HU" sz="1800" dirty="0"/>
              <a:t>környezetvédelem</a:t>
            </a:r>
          </a:p>
          <a:p>
            <a:pPr marL="266700" indent="-266700"/>
            <a:r>
              <a:rPr lang="hu-HU" sz="1800" dirty="0"/>
              <a:t>élelmiszerbiztonság</a:t>
            </a:r>
          </a:p>
          <a:p>
            <a:pPr marL="266700" indent="-266700"/>
            <a:r>
              <a:rPr lang="hu-HU" sz="1800" dirty="0" err="1"/>
              <a:t>nyomonkövethetőség</a:t>
            </a:r>
            <a:endParaRPr lang="hu-HU" sz="1800" dirty="0"/>
          </a:p>
          <a:p>
            <a:pPr marL="266700" indent="-266700"/>
            <a:r>
              <a:rPr lang="hu-HU" sz="1800" dirty="0"/>
              <a:t>garanciák</a:t>
            </a:r>
          </a:p>
          <a:p>
            <a:pPr marL="731838" lvl="1"/>
            <a:endParaRPr lang="hu-HU" sz="1800" dirty="0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07504" y="5772175"/>
            <a:ext cx="48244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hu-HU" sz="2000" dirty="0"/>
              <a:t>Budapest, 1992. november 20.</a:t>
            </a: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4716016" y="5661248"/>
            <a:ext cx="3672408" cy="503238"/>
          </a:xfrm>
          <a:prstGeom prst="rect">
            <a:avLst/>
          </a:prstGeom>
          <a:solidFill>
            <a:srgbClr val="CCFF33">
              <a:alpha val="63000"/>
            </a:srgbClr>
          </a:solidFill>
          <a:ln w="9525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70000"/>
              </a:spcBef>
            </a:pPr>
            <a:r>
              <a:rPr lang="hu-HU" sz="2000" b="1"/>
              <a:t>Példaértékű: EU és a VILÁGON</a:t>
            </a:r>
          </a:p>
        </p:txBody>
      </p:sp>
      <p:pic>
        <p:nvPicPr>
          <p:cNvPr id="8" name="Picture 3" descr="beolvasás00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" y="110021"/>
            <a:ext cx="1190414" cy="15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8488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300" dirty="0"/>
              <a:t>„EGY AZ EGÉSZSÉG (ONE HEALTH PROGRAM)</a:t>
            </a:r>
            <a:endParaRPr lang="en-GB" sz="2000" dirty="0"/>
          </a:p>
        </p:txBody>
      </p:sp>
      <p:sp>
        <p:nvSpPr>
          <p:cNvPr id="80904" name="Rectangle 8"/>
          <p:cNvSpPr>
            <a:spLocks noGrp="1" noChangeArrowheads="1"/>
          </p:cNvSpPr>
          <p:nvPr>
            <p:ph idx="1"/>
          </p:nvPr>
        </p:nvSpPr>
        <p:spPr>
          <a:xfrm>
            <a:off x="35354" y="1179921"/>
            <a:ext cx="8928992" cy="4833270"/>
          </a:xfrm>
        </p:spPr>
        <p:txBody>
          <a:bodyPr/>
          <a:lstStyle/>
          <a:p>
            <a:pPr marL="266700" indent="-266700" algn="ctr">
              <a:spcAft>
                <a:spcPct val="20000"/>
              </a:spcAft>
              <a:buFontTx/>
              <a:buNone/>
            </a:pPr>
            <a:r>
              <a:rPr lang="hu-HU" sz="2800" dirty="0"/>
              <a:t>Európai Nemzeti Akadémiák Tudományos Tanácsa</a:t>
            </a:r>
          </a:p>
          <a:p>
            <a:pPr marL="266700" indent="-266700" algn="ctr">
              <a:spcAft>
                <a:spcPct val="20000"/>
              </a:spcAft>
              <a:buFontTx/>
              <a:buNone/>
            </a:pPr>
            <a:r>
              <a:rPr lang="hu-HU" sz="2800" dirty="0"/>
              <a:t>Megalakulása 2001-ben.</a:t>
            </a:r>
          </a:p>
          <a:p>
            <a:pPr marL="266700" indent="-266700" algn="ctr">
              <a:spcAft>
                <a:spcPct val="20000"/>
              </a:spcAft>
              <a:buFontTx/>
              <a:buNone/>
            </a:pPr>
            <a:r>
              <a:rPr lang="hu-HU" sz="2800" dirty="0"/>
              <a:t>Növényegészségügy kulcskérdés.</a:t>
            </a:r>
          </a:p>
          <a:p>
            <a:pPr marL="266700" indent="-266700" algn="ctr">
              <a:spcAft>
                <a:spcPct val="20000"/>
              </a:spcAft>
              <a:buNone/>
            </a:pPr>
            <a:endParaRPr lang="hu-HU" sz="1200" b="0" dirty="0"/>
          </a:p>
          <a:p>
            <a:pPr marL="266700" indent="-266700" algn="ctr">
              <a:spcAft>
                <a:spcPct val="20000"/>
              </a:spcAft>
              <a:buNone/>
            </a:pPr>
            <a:r>
              <a:rPr lang="hu-HU" b="0" dirty="0"/>
              <a:t>„Egy koordinált szabályozási politika széles körűen vegye figyelembe az egészséges növény opciót</a:t>
            </a:r>
            <a:r>
              <a:rPr lang="hu-HU" dirty="0"/>
              <a:t>,</a:t>
            </a:r>
            <a:br>
              <a:rPr lang="hu-HU" dirty="0"/>
            </a:br>
            <a:r>
              <a:rPr lang="hu-HU" dirty="0"/>
              <a:t> építve a stratégiai kapcsolatra a növény-, állat- és a humán egészségügy egységére, </a:t>
            </a:r>
            <a:br>
              <a:rPr lang="hu-HU" dirty="0"/>
            </a:br>
            <a:r>
              <a:rPr lang="hu-HU" dirty="0"/>
              <a:t>mint az egy az egészség program (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).”</a:t>
            </a:r>
          </a:p>
          <a:p>
            <a:pPr marL="266700" indent="-266700" algn="ctr">
              <a:spcAft>
                <a:spcPct val="20000"/>
              </a:spcAft>
              <a:buNone/>
            </a:pPr>
            <a:r>
              <a:rPr lang="hu-HU" b="0" dirty="0"/>
              <a:t> Dr. Balázs Ervin akadémikus</a:t>
            </a:r>
          </a:p>
          <a:p>
            <a:pPr marL="266700" indent="-266700" algn="ctr">
              <a:spcAft>
                <a:spcPct val="20000"/>
              </a:spcAft>
              <a:buFontTx/>
              <a:buNone/>
            </a:pPr>
            <a:endParaRPr lang="hu-HU" sz="2800" dirty="0">
              <a:solidFill>
                <a:srgbClr val="008000"/>
              </a:solidFill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07504" y="5772175"/>
            <a:ext cx="48244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hu-HU" sz="2000" dirty="0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28490" y="1124744"/>
            <a:ext cx="9036496" cy="1800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70000"/>
              </a:spcBef>
            </a:pP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0069483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Debreceni Agrártudományi Egyetem,1956-1960</a:t>
            </a:r>
            <a:endParaRPr lang="en-GB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644008" y="3789040"/>
            <a:ext cx="4032448" cy="2376264"/>
          </a:xfrm>
        </p:spPr>
        <p:txBody>
          <a:bodyPr/>
          <a:lstStyle/>
          <a:p>
            <a:pPr marL="182562" indent="0">
              <a:buNone/>
            </a:pPr>
            <a:r>
              <a:rPr lang="hu-HU" sz="1800" dirty="0"/>
              <a:t>„ A sport megtanít becsületesen győzni vagy emelt fővel veszíteni. A sport tehát mindenre megtanít”</a:t>
            </a:r>
          </a:p>
          <a:p>
            <a:pPr marL="182562" indent="0" algn="r">
              <a:buNone/>
            </a:pPr>
            <a:r>
              <a:rPr lang="hu-HU" sz="1800" dirty="0"/>
              <a:t>/Ernest Hemingway/</a:t>
            </a:r>
            <a:endParaRPr lang="en-GB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D:\00_MUNKATEKA_PGY\10_TVK_anyagok_eloadasok\05_ELŐADÓK\Kajati István\2018-02-28\000000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789040"/>
            <a:ext cx="4248472" cy="27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0_MUNKATEKA_PGY\10_TVK_anyagok_eloadasok\05_ELŐADÓK\Kajati István\2018-02-28\000000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26842"/>
            <a:ext cx="1861591" cy="26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artalom helye 2"/>
          <p:cNvSpPr txBox="1">
            <a:spLocks/>
          </p:cNvSpPr>
          <p:nvPr/>
        </p:nvSpPr>
        <p:spPr bwMode="auto">
          <a:xfrm>
            <a:off x="-36512" y="6525344"/>
            <a:ext cx="4824536" cy="339621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sz="1400" dirty="0"/>
              <a:t>Magyar Egyetemi és Főiskolai Bajnokság :röplabda I. 1969</a:t>
            </a:r>
            <a:endParaRPr lang="en-GB" sz="1400" dirty="0"/>
          </a:p>
        </p:txBody>
      </p:sp>
      <p:sp>
        <p:nvSpPr>
          <p:cNvPr id="10" name="Tartalom helye 2"/>
          <p:cNvSpPr txBox="1">
            <a:spLocks/>
          </p:cNvSpPr>
          <p:nvPr/>
        </p:nvSpPr>
        <p:spPr bwMode="auto">
          <a:xfrm>
            <a:off x="2555776" y="1340768"/>
            <a:ext cx="6112296" cy="2016224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>
              <a:buNone/>
            </a:pPr>
            <a:r>
              <a:rPr lang="hu-HU" sz="1800" dirty="0"/>
              <a:t>I. Tudományos Diákköri Konferencia: III. (1960)</a:t>
            </a:r>
          </a:p>
          <a:p>
            <a:pPr marL="182562" indent="0">
              <a:buNone/>
            </a:pPr>
            <a:r>
              <a:rPr lang="hu-HU" sz="1800" dirty="0"/>
              <a:t>Növénytermesztési tanszék</a:t>
            </a:r>
          </a:p>
          <a:p>
            <a:pPr marL="182562" indent="0">
              <a:buNone/>
            </a:pPr>
            <a:r>
              <a:rPr lang="hu-HU" sz="1800" dirty="0"/>
              <a:t>„ A korai szárfelhúzásos vetőburgonya termesztési mód elemzése, különös tekintettel a korai vetésre és a levél tetvek rajzására, 1-24.”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6864422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300" dirty="0"/>
              <a:t>Orvosok, állatorvosok, </a:t>
            </a:r>
            <a:br>
              <a:rPr lang="hu-HU" sz="2300" dirty="0"/>
            </a:br>
            <a:r>
              <a:rPr lang="hu-HU" sz="2300" dirty="0"/>
              <a:t>növényorvosok</a:t>
            </a:r>
            <a:br>
              <a:rPr lang="hu-HU" sz="2300" dirty="0"/>
            </a:br>
            <a:r>
              <a:rPr lang="hu-HU" sz="2000" dirty="0"/>
              <a:t>II. ORSZÁGOS FÓRUMA</a:t>
            </a:r>
            <a:endParaRPr lang="en-GB" sz="2000" dirty="0"/>
          </a:p>
        </p:txBody>
      </p:sp>
      <p:sp>
        <p:nvSpPr>
          <p:cNvPr id="80904" name="Rectangle 8"/>
          <p:cNvSpPr>
            <a:spLocks noGrp="1" noChangeArrowheads="1"/>
          </p:cNvSpPr>
          <p:nvPr>
            <p:ph idx="1"/>
          </p:nvPr>
        </p:nvSpPr>
        <p:spPr>
          <a:xfrm>
            <a:off x="539552" y="1683158"/>
            <a:ext cx="8496944" cy="4295135"/>
          </a:xfrm>
        </p:spPr>
        <p:txBody>
          <a:bodyPr/>
          <a:lstStyle/>
          <a:p>
            <a:pPr marL="266700" indent="-266700" algn="ctr">
              <a:spcAft>
                <a:spcPct val="20000"/>
              </a:spcAft>
              <a:buFontTx/>
              <a:buNone/>
            </a:pPr>
            <a:r>
              <a:rPr lang="hu-HU" sz="3200" dirty="0"/>
              <a:t>Megoldódtak a problémák azóta?</a:t>
            </a:r>
          </a:p>
          <a:p>
            <a:pPr marL="266700" indent="-266700">
              <a:spcAft>
                <a:spcPct val="20000"/>
              </a:spcAft>
              <a:buFontTx/>
              <a:buNone/>
            </a:pPr>
            <a:r>
              <a:rPr lang="hu-HU" sz="2000" b="1" dirty="0"/>
              <a:t>8. elv: </a:t>
            </a:r>
            <a:br>
              <a:rPr lang="hu-HU" sz="2000" b="1" dirty="0"/>
            </a:br>
            <a:r>
              <a:rPr lang="hu-HU" sz="2000" b="0" dirty="0"/>
              <a:t> „Az orvosi-, állatorvosi- és növényvédő mérnöki kamarák az újszerűen összehangolt munkájukkal kívánják elősegíteni a kormányzati szervek egészségvédelmi és környezetvédelmi tevékenységét és döntéseit.”</a:t>
            </a:r>
          </a:p>
          <a:p>
            <a:pPr marL="266700" indent="-266700">
              <a:spcBef>
                <a:spcPts val="1200"/>
              </a:spcBef>
              <a:spcAft>
                <a:spcPct val="20000"/>
              </a:spcAft>
              <a:buFontTx/>
              <a:buNone/>
            </a:pPr>
            <a:r>
              <a:rPr lang="hu-HU" sz="2000" dirty="0"/>
              <a:t>A feladat most is nagyon aktuális.</a:t>
            </a:r>
          </a:p>
          <a:p>
            <a:pPr marL="358775" indent="0">
              <a:spcAft>
                <a:spcPct val="20000"/>
              </a:spcAft>
              <a:buFontTx/>
              <a:buNone/>
            </a:pPr>
            <a:r>
              <a:rPr lang="hu-HU" sz="2000" b="0" dirty="0"/>
              <a:t>A Magyar Növényvédő Mérnöki és Növényorvosi Kamara kezdeményezi az orvosok, állatorvosok és növényorvosok II. Országos Fórumának összehívását 2018-ban, és erre vonatkozóan javaslatot tesz a társkamaráknak.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07504" y="5772175"/>
            <a:ext cx="48244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hu-HU" sz="2000" dirty="0"/>
          </a:p>
        </p:txBody>
      </p:sp>
      <p:pic>
        <p:nvPicPr>
          <p:cNvPr id="8" name="Picture 3" descr="beolvasás000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" y="110021"/>
            <a:ext cx="1190414" cy="15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852852" y="1124744"/>
            <a:ext cx="1295932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 marL="266700" indent="-266700" algn="ctr">
              <a:spcAft>
                <a:spcPct val="20000"/>
              </a:spcAft>
              <a:buFontTx/>
              <a:buNone/>
            </a:pPr>
            <a:r>
              <a:rPr lang="hu-HU" sz="2800" b="1" dirty="0">
                <a:solidFill>
                  <a:schemeClr val="bg1"/>
                </a:solidFill>
              </a:rPr>
              <a:t>Kérdés:</a:t>
            </a:r>
          </a:p>
        </p:txBody>
      </p:sp>
    </p:spTree>
    <p:extLst>
      <p:ext uri="{BB962C8B-B14F-4D97-AF65-F5344CB8AC3E}">
        <p14:creationId xmlns:p14="http://schemas.microsoft.com/office/powerpoint/2010/main" val="31171663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USA MAKA pályázat 1993-1996</a:t>
            </a:r>
            <a:endParaRPr lang="en-GB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355976" y="1196752"/>
            <a:ext cx="4392488" cy="5472608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GEA ALMA TEAM</a:t>
            </a:r>
          </a:p>
          <a:p>
            <a:pPr marL="182562" indent="0">
              <a:buNone/>
            </a:pPr>
            <a:r>
              <a:rPr lang="hu-HU" dirty="0"/>
              <a:t>Magyar részről: 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Bubán Tamás dr.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Böszörményi Ede</a:t>
            </a:r>
          </a:p>
          <a:p>
            <a:pPr lvl="1">
              <a:spcBef>
                <a:spcPts val="400"/>
              </a:spcBef>
            </a:pPr>
            <a:r>
              <a:rPr lang="hu-HU" sz="2200" dirty="0" err="1"/>
              <a:t>Kajati</a:t>
            </a:r>
            <a:r>
              <a:rPr lang="hu-HU" sz="2200" dirty="0"/>
              <a:t> István dr. TEAM </a:t>
            </a:r>
            <a:r>
              <a:rPr lang="hu-HU" sz="2200" dirty="0" err="1"/>
              <a:t>vez</a:t>
            </a:r>
            <a:r>
              <a:rPr lang="hu-HU" sz="2200" dirty="0"/>
              <a:t>.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Molnár Jánosné dr.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Sallai Pál</a:t>
            </a:r>
          </a:p>
          <a:p>
            <a:pPr marL="182562" indent="0">
              <a:buNone/>
            </a:pPr>
            <a:r>
              <a:rPr lang="hu-HU" dirty="0"/>
              <a:t>Amerikai részről: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Dr. David A. </a:t>
            </a:r>
            <a:r>
              <a:rPr lang="hu-HU" sz="2200" dirty="0" err="1"/>
              <a:t>Rosenberger</a:t>
            </a:r>
            <a:r>
              <a:rPr lang="hu-HU" sz="2200" dirty="0"/>
              <a:t> PhD. TEAM </a:t>
            </a:r>
            <a:r>
              <a:rPr lang="hu-HU" sz="2200" dirty="0" err="1"/>
              <a:t>vez</a:t>
            </a:r>
            <a:r>
              <a:rPr lang="hu-HU" sz="2200" dirty="0"/>
              <a:t>.</a:t>
            </a:r>
          </a:p>
          <a:p>
            <a:pPr lvl="1">
              <a:spcBef>
                <a:spcPts val="400"/>
              </a:spcBef>
            </a:pPr>
            <a:r>
              <a:rPr lang="hu-HU" sz="2200" dirty="0"/>
              <a:t>Dr. </a:t>
            </a:r>
            <a:r>
              <a:rPr lang="hu-HU" sz="2200" dirty="0" err="1"/>
              <a:t>Ian</a:t>
            </a:r>
            <a:r>
              <a:rPr lang="hu-HU" sz="2200" dirty="0"/>
              <a:t> </a:t>
            </a:r>
            <a:r>
              <a:rPr lang="hu-HU" sz="2200" dirty="0" err="1"/>
              <a:t>Merwin</a:t>
            </a:r>
            <a:endParaRPr lang="hu-HU" sz="2200" dirty="0"/>
          </a:p>
          <a:p>
            <a:pPr lvl="1">
              <a:spcBef>
                <a:spcPts val="400"/>
              </a:spcBef>
            </a:pPr>
            <a:r>
              <a:rPr lang="hu-HU" sz="2200" dirty="0"/>
              <a:t>Dr. Richard W Straub </a:t>
            </a:r>
            <a:r>
              <a:rPr lang="hu-HU" sz="2200" dirty="0" err="1"/>
              <a:t>Ph.D</a:t>
            </a:r>
            <a:r>
              <a:rPr lang="hu-HU" sz="2200" dirty="0"/>
              <a:t>.</a:t>
            </a:r>
          </a:p>
          <a:p>
            <a:pPr lvl="1">
              <a:spcBef>
                <a:spcPts val="400"/>
              </a:spcBef>
            </a:pPr>
            <a:r>
              <a:rPr lang="hu-HU" sz="2200" dirty="0" err="1"/>
              <a:t>-Dr.Faust</a:t>
            </a:r>
            <a:r>
              <a:rPr lang="hu-HU" sz="2200" dirty="0"/>
              <a:t> Miklós </a:t>
            </a:r>
            <a:r>
              <a:rPr lang="hu-HU" sz="2200" dirty="0" err="1"/>
              <a:t>Ph.D</a:t>
            </a:r>
            <a:r>
              <a:rPr lang="hu-HU" sz="2200" dirty="0"/>
              <a:t>.</a:t>
            </a:r>
          </a:p>
          <a:p>
            <a:pPr marL="182562" indent="0">
              <a:spcBef>
                <a:spcPts val="1200"/>
              </a:spcBef>
              <a:buNone/>
            </a:pPr>
            <a:r>
              <a:rPr lang="hu-HU" dirty="0"/>
              <a:t>Támogatók</a:t>
            </a:r>
          </a:p>
          <a:p>
            <a:pPr marL="457200" lvl="1" indent="0">
              <a:spcBef>
                <a:spcPts val="400"/>
              </a:spcBef>
              <a:buNone/>
            </a:pPr>
            <a:endParaRPr lang="hu-HU" dirty="0"/>
          </a:p>
          <a:p>
            <a:pPr lvl="1"/>
            <a:endParaRPr lang="en-GB" dirty="0"/>
          </a:p>
        </p:txBody>
      </p:sp>
      <p:pic>
        <p:nvPicPr>
          <p:cNvPr id="3074" name="Picture 2" descr="D:\03_KEPEK\1 HASZNOS MUNKA KÉPEK\kajati pista b\maka_pályázat0001_mo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9489"/>
            <a:ext cx="3744416" cy="582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3248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52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 descr="D:\00_MUNKATEKA_PGY\10_TVK_anyagok_eloadasok\05_ELŐADÓK\Kajati István\2018-02-28\00000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98276"/>
            <a:ext cx="9295466" cy="657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4000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53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 descr="D:\00_MUNKATEKA_PGY\10_TVK_anyagok_eloadasok\05_ELŐADÓK\Kajati István\2018-02-28\000000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848" y="-27384"/>
            <a:ext cx="4576581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00_MUNKATEKA_PGY\10_TVK_anyagok_eloadasok\05_ELŐADÓK\Kajati István\2018-02-28\0000002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1733" y="8091"/>
            <a:ext cx="4570787" cy="63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6444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patakigy\Pictures\Saját beolvasások\beolvasás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67" y="332656"/>
            <a:ext cx="4110385" cy="583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teg-füze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29233"/>
            <a:ext cx="3976688" cy="568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79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03_KEPEK\1 HASZNOS MUNKA KÉPEK\kajati pista b\beolvasás0002_pályáza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658" y="131890"/>
            <a:ext cx="4214827" cy="667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patakigy\Pictures\Saját beolvasások\2013-05 (máj.)\nat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98" y="116632"/>
            <a:ext cx="4425057" cy="636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96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03_KEPEK\1 HASZNOS MUNKA KÉPEK\kajati pista b\képek\beolvasás0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99257"/>
            <a:ext cx="3633788" cy="552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03_KEPEK\1 HASZNOS MUNKA KÉPEK\kajati pista b\képek\beolvasás00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999257"/>
            <a:ext cx="3633788" cy="541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84819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03_KEPEK\1 HASZNOS MUNKA KÉPEK\kajati pista b\képek\beolvasás00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250" y="1203126"/>
            <a:ext cx="7081134" cy="503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20717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739E1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3000" dirty="0">
                <a:latin typeface="+mj-lt"/>
                <a:ea typeface="+mj-ea"/>
                <a:cs typeface="+mj-cs"/>
              </a:rPr>
              <a:t>Dr. FAUST MIKLÓS INTELME: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412776"/>
            <a:ext cx="4032448" cy="475252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hu-HU" sz="2000" dirty="0">
                <a:solidFill>
                  <a:schemeClr val="tx1"/>
                </a:solidFill>
              </a:rPr>
              <a:t>„A szabolcsi almatermesztők vagy tudomásul veszik,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>hogy </a:t>
            </a:r>
            <a:r>
              <a:rPr lang="hu-HU" sz="2000" b="1" u="sng" dirty="0">
                <a:solidFill>
                  <a:schemeClr val="tx1"/>
                </a:solidFill>
              </a:rPr>
              <a:t>egy integrált almatermesztési-növényvédelmi technológia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>A-tól a Z-ig történő betartása szükséges,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>vagy keresztet vethetnek az almatermesztésre”</a:t>
            </a:r>
          </a:p>
          <a:p>
            <a:pPr marL="0" indent="0" algn="r">
              <a:lnSpc>
                <a:spcPct val="150000"/>
              </a:lnSpc>
              <a:spcBef>
                <a:spcPts val="600"/>
              </a:spcBef>
              <a:buNone/>
            </a:pPr>
            <a:r>
              <a:rPr lang="hu-HU" sz="1800" dirty="0">
                <a:solidFill>
                  <a:schemeClr val="tx1"/>
                </a:solidFill>
              </a:rPr>
              <a:t>/1992-1998/</a:t>
            </a:r>
          </a:p>
        </p:txBody>
      </p:sp>
      <p:pic>
        <p:nvPicPr>
          <p:cNvPr id="5122" name="Picture 2" descr="C:\Users\patakigy\Pictures\Saját beolvasások\2013-05 (máj.)\beolvasás0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572000" cy="30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3844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97624" y="-9722"/>
            <a:ext cx="4554765" cy="984518"/>
          </a:xfrm>
        </p:spPr>
        <p:txBody>
          <a:bodyPr/>
          <a:lstStyle/>
          <a:p>
            <a:r>
              <a:rPr lang="hu-HU" dirty="0"/>
              <a:t> MAGYAR -SPANYOL  </a:t>
            </a:r>
            <a:br>
              <a:rPr lang="hu-HU" dirty="0"/>
            </a:br>
            <a:r>
              <a:rPr lang="hu-HU" dirty="0" err="1"/>
              <a:t>TéT</a:t>
            </a:r>
            <a:r>
              <a:rPr lang="hu-HU" dirty="0"/>
              <a:t> pályázat 1992-1999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59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00_MUNKATEKA_PGY\10_TVK_anyagok_eloadasok\05_ELŐADÓK\Kajati István\2018-02-28\00000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5" y="0"/>
            <a:ext cx="4850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artalom helye 3"/>
          <p:cNvSpPr>
            <a:spLocks noGrp="1"/>
          </p:cNvSpPr>
          <p:nvPr>
            <p:ph idx="1"/>
          </p:nvPr>
        </p:nvSpPr>
        <p:spPr>
          <a:xfrm>
            <a:off x="4644008" y="1080120"/>
            <a:ext cx="4392488" cy="5661248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Zöldség TEAM</a:t>
            </a:r>
          </a:p>
          <a:p>
            <a:pPr marL="182562" indent="0">
              <a:buNone/>
            </a:pPr>
            <a:r>
              <a:rPr lang="hu-HU" dirty="0"/>
              <a:t>Magyar részről: 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Budai Csaba dr.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Dancsházy Zsuzsanna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Hataléné</a:t>
            </a:r>
            <a:r>
              <a:rPr lang="hu-HU" sz="1900" dirty="0"/>
              <a:t> Zsellér Ibolya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Ilovai</a:t>
            </a:r>
            <a:r>
              <a:rPr lang="hu-HU" sz="1900" dirty="0"/>
              <a:t> Zoltán dr.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Kajati</a:t>
            </a:r>
            <a:r>
              <a:rPr lang="hu-HU" sz="1900" dirty="0"/>
              <a:t> István dr. 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Kiss Ferencné</a:t>
            </a:r>
          </a:p>
          <a:p>
            <a:pPr marL="182562" indent="0">
              <a:buNone/>
            </a:pPr>
            <a:r>
              <a:rPr lang="hu-HU" dirty="0"/>
              <a:t>Spanyol részről: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Dr. </a:t>
            </a:r>
            <a:r>
              <a:rPr lang="hu-HU" sz="1900" dirty="0" err="1"/>
              <a:t>Aurelio</a:t>
            </a:r>
            <a:r>
              <a:rPr lang="hu-HU" sz="1900" dirty="0"/>
              <a:t> </a:t>
            </a:r>
            <a:r>
              <a:rPr lang="hu-HU" sz="1900" dirty="0" err="1"/>
              <a:t>Carnero</a:t>
            </a:r>
            <a:r>
              <a:rPr lang="hu-HU" sz="1900" dirty="0"/>
              <a:t> </a:t>
            </a:r>
            <a:r>
              <a:rPr lang="hu-HU" sz="1900" dirty="0" err="1"/>
              <a:t>Hernandez</a:t>
            </a:r>
            <a:r>
              <a:rPr lang="hu-HU" sz="1900" dirty="0"/>
              <a:t> 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Dr. Francesco Perez </a:t>
            </a:r>
            <a:r>
              <a:rPr lang="hu-HU" sz="1900" dirty="0" err="1"/>
              <a:t>Padron</a:t>
            </a:r>
            <a:endParaRPr lang="hu-HU" sz="1900" dirty="0"/>
          </a:p>
          <a:p>
            <a:pPr lvl="1">
              <a:spcBef>
                <a:spcPts val="200"/>
              </a:spcBef>
            </a:pPr>
            <a:r>
              <a:rPr lang="hu-HU" sz="1900" dirty="0" err="1"/>
              <a:t>Estrella</a:t>
            </a:r>
            <a:r>
              <a:rPr lang="hu-HU" sz="1900" dirty="0"/>
              <a:t> M.H. </a:t>
            </a:r>
            <a:r>
              <a:rPr lang="hu-HU" sz="1900" dirty="0" err="1"/>
              <a:t>Suarez</a:t>
            </a:r>
            <a:endParaRPr lang="hu-HU" sz="1900" dirty="0"/>
          </a:p>
          <a:p>
            <a:pPr lvl="1">
              <a:spcBef>
                <a:spcPts val="200"/>
              </a:spcBef>
            </a:pPr>
            <a:r>
              <a:rPr lang="hu-HU" sz="1900" dirty="0" err="1"/>
              <a:t>Magarita</a:t>
            </a:r>
            <a:r>
              <a:rPr lang="hu-HU" sz="1900" dirty="0"/>
              <a:t> </a:t>
            </a:r>
            <a:r>
              <a:rPr lang="hu-HU" sz="1900" dirty="0" err="1"/>
              <a:t>Hernandez</a:t>
            </a:r>
            <a:r>
              <a:rPr lang="hu-HU" sz="1900" dirty="0"/>
              <a:t> </a:t>
            </a:r>
            <a:r>
              <a:rPr lang="hu-HU" sz="1900" dirty="0" err="1"/>
              <a:t>Garcia</a:t>
            </a:r>
            <a:endParaRPr lang="hu-HU" sz="1900" dirty="0"/>
          </a:p>
          <a:p>
            <a:pPr lvl="1">
              <a:spcBef>
                <a:spcPts val="200"/>
              </a:spcBef>
            </a:pPr>
            <a:r>
              <a:rPr lang="hu-HU" sz="1900" dirty="0" err="1"/>
              <a:t>Ruth</a:t>
            </a:r>
            <a:r>
              <a:rPr lang="hu-HU" sz="1900" dirty="0"/>
              <a:t> Torres del </a:t>
            </a:r>
            <a:r>
              <a:rPr lang="hu-HU" sz="1900" dirty="0" err="1"/>
              <a:t>Castillo</a:t>
            </a:r>
            <a:endParaRPr lang="hu-HU" sz="1900" dirty="0"/>
          </a:p>
          <a:p>
            <a:pPr marL="182562" indent="0">
              <a:spcBef>
                <a:spcPts val="1200"/>
              </a:spcBef>
              <a:buNone/>
            </a:pPr>
            <a:r>
              <a:rPr lang="hu-HU" dirty="0"/>
              <a:t>Támogatók</a:t>
            </a:r>
          </a:p>
          <a:p>
            <a:pPr marL="457200" lvl="1" indent="0">
              <a:spcBef>
                <a:spcPts val="400"/>
              </a:spcBef>
              <a:buNone/>
            </a:pPr>
            <a:endParaRPr lang="hu-HU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891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2075"/>
            <a:r>
              <a:rPr lang="hu-HU" dirty="0"/>
              <a:t>CSODÁLATOS TANULÓ MŰHELY: Mikepércs, </a:t>
            </a:r>
            <a:r>
              <a:rPr lang="hu-HU" dirty="0" err="1"/>
              <a:t>mNÁ</a:t>
            </a:r>
            <a:r>
              <a:rPr lang="hu-HU" dirty="0"/>
              <a:t>  1960-1969 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241" y="3573792"/>
            <a:ext cx="3384376" cy="352750"/>
          </a:xfrm>
        </p:spPr>
        <p:txBody>
          <a:bodyPr/>
          <a:lstStyle/>
          <a:p>
            <a:pPr marL="182562" indent="0" algn="ctr">
              <a:buNone/>
            </a:pPr>
            <a:r>
              <a:rPr lang="hu-HU" sz="1800" dirty="0"/>
              <a:t>Szántóföldi adat felvételezés</a:t>
            </a:r>
            <a:endParaRPr lang="en-GB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876256" y="6440612"/>
            <a:ext cx="1979240" cy="365125"/>
          </a:xfrm>
        </p:spPr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D:\00_MUNKATEKA_PGY\10_TVK_anyagok_eloadasok\05_ELŐADÓK\Kajati István\2018-02-28\000000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241" y="1118384"/>
            <a:ext cx="3384376" cy="24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0_MUNKATEKA_PGY\10_TVK_anyagok_eloadasok\05_ELŐADÓK\Kajati István\2018-02-28\0000000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597625" y="783185"/>
            <a:ext cx="2340989" cy="32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rtalom helye 2"/>
          <p:cNvSpPr txBox="1">
            <a:spLocks/>
          </p:cNvSpPr>
          <p:nvPr/>
        </p:nvSpPr>
        <p:spPr bwMode="auto">
          <a:xfrm>
            <a:off x="5004048" y="3649290"/>
            <a:ext cx="3384376" cy="352750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sz="1800" dirty="0"/>
              <a:t>Előrejelzési bázis: ág izolátor</a:t>
            </a:r>
            <a:endParaRPr lang="en-GB" sz="1800" dirty="0"/>
          </a:p>
        </p:txBody>
      </p:sp>
      <p:pic>
        <p:nvPicPr>
          <p:cNvPr id="9" name="Picture 2" descr="D:\00_MUNKATEKA_PGY\10_TVK_anyagok_eloadasok\05_ELŐADÓK\Kajati István\2018-02-28\0000000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351" y="3899077"/>
            <a:ext cx="3560596" cy="26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artalom helye 2"/>
          <p:cNvSpPr txBox="1">
            <a:spLocks/>
          </p:cNvSpPr>
          <p:nvPr/>
        </p:nvSpPr>
        <p:spPr bwMode="auto">
          <a:xfrm>
            <a:off x="611560" y="6532634"/>
            <a:ext cx="3384376" cy="352750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sz="1800" dirty="0"/>
              <a:t>Hörcsögirtás füstpatronnal</a:t>
            </a:r>
            <a:endParaRPr lang="en-GB" sz="1800" dirty="0"/>
          </a:p>
        </p:txBody>
      </p:sp>
      <p:pic>
        <p:nvPicPr>
          <p:cNvPr id="11" name="Picture 2" descr="D:\00_MUNKATEKA_PGY\10_TVK_anyagok_eloadasok\05_ELŐADÓK\Kajati István\2018-02-28\0000000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512238" y="3504165"/>
            <a:ext cx="2516159" cy="35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artalom helye 2"/>
          <p:cNvSpPr txBox="1">
            <a:spLocks/>
          </p:cNvSpPr>
          <p:nvPr/>
        </p:nvSpPr>
        <p:spPr bwMode="auto">
          <a:xfrm>
            <a:off x="5078129" y="6460626"/>
            <a:ext cx="3384376" cy="352750"/>
          </a:xfrm>
          <a:prstGeom prst="rect">
            <a:avLst/>
          </a:prstGeom>
          <a:gradFill flip="none" rotWithShape="1">
            <a:gsLst>
              <a:gs pos="95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1603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2" indent="0" algn="ctr">
              <a:buFont typeface="Arial" charset="0"/>
              <a:buNone/>
            </a:pPr>
            <a:r>
              <a:rPr lang="hu-HU" sz="1800" dirty="0"/>
              <a:t>A hörcsög „művészi” labirintusa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7345831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60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D:\00_MUNKATEKA_PGY\10_TVK_anyagok_eloadasok\05_ELŐADÓK\Kajati István\2018-02-28\00000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1204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61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 descr="D:\00_MUNKATEKA_PGY\10_TVK_anyagok_eloadasok\05_ELŐADÓK\Kajati István\2018-02-28\000000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40" y="44624"/>
            <a:ext cx="9170639" cy="648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6032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 descr="D:\00_MUNKATEKA_PGY\10_TVK_anyagok_eloadasok\05_ELŐADÓK\Kajati István\2018-02-28\00000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675"/>
            <a:ext cx="9144000" cy="64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kerekített téglalap 5"/>
          <p:cNvSpPr/>
          <p:nvPr/>
        </p:nvSpPr>
        <p:spPr>
          <a:xfrm>
            <a:off x="2555776" y="2204864"/>
            <a:ext cx="1296144" cy="1512168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D:\00_MUNKATEKA_PGY\10_TVK_anyagok_eloadasok\05_ELŐADÓK\Kajati István\2018-02-28\0000002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1" y="980728"/>
            <a:ext cx="361694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04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 descr="D:\00_MUNKATEKA_PGY\10_TVK_anyagok_eloadasok\05_ELŐADÓK\Kajati István\2018-02-28\00000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082"/>
            <a:ext cx="4801304" cy="67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97624" y="-9722"/>
            <a:ext cx="4554765" cy="984518"/>
          </a:xfrm>
        </p:spPr>
        <p:txBody>
          <a:bodyPr/>
          <a:lstStyle/>
          <a:p>
            <a:r>
              <a:rPr lang="hu-HU" dirty="0"/>
              <a:t> MAGYAR -SPANYOL  </a:t>
            </a:r>
            <a:br>
              <a:rPr lang="hu-HU" dirty="0"/>
            </a:br>
            <a:r>
              <a:rPr lang="hu-HU" sz="2000" dirty="0" err="1"/>
              <a:t>TéT</a:t>
            </a:r>
            <a:r>
              <a:rPr lang="hu-HU" sz="2000" dirty="0"/>
              <a:t> pályázat 1995-1996</a:t>
            </a:r>
            <a:br>
              <a:rPr lang="hu-HU" sz="2000" dirty="0"/>
            </a:br>
            <a:r>
              <a:rPr lang="hu-HU" sz="2000" dirty="0"/>
              <a:t>Sevilla Egyetem</a:t>
            </a:r>
            <a:endParaRPr lang="en-GB" sz="2000" dirty="0"/>
          </a:p>
        </p:txBody>
      </p:sp>
      <p:sp>
        <p:nvSpPr>
          <p:cNvPr id="7" name="Tartalom helye 3"/>
          <p:cNvSpPr>
            <a:spLocks noGrp="1"/>
          </p:cNvSpPr>
          <p:nvPr>
            <p:ph idx="1"/>
          </p:nvPr>
        </p:nvSpPr>
        <p:spPr>
          <a:xfrm>
            <a:off x="4644008" y="1080120"/>
            <a:ext cx="4392488" cy="5661248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Szőlő TEAM</a:t>
            </a:r>
          </a:p>
          <a:p>
            <a:pPr marL="182562" indent="0">
              <a:buNone/>
            </a:pPr>
            <a:r>
              <a:rPr lang="hu-HU" dirty="0"/>
              <a:t>Magyar részről: 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Dancsházy Zsuzsanna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Kajati</a:t>
            </a:r>
            <a:r>
              <a:rPr lang="hu-HU" sz="1900" dirty="0"/>
              <a:t> István dr. 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Kaptás Tibor dr.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Schmidt Ágnes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Szendrey</a:t>
            </a:r>
            <a:r>
              <a:rPr lang="hu-HU" sz="1900" dirty="0"/>
              <a:t> Lászlóné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Rüll</a:t>
            </a:r>
            <a:r>
              <a:rPr lang="hu-HU" sz="1900" dirty="0"/>
              <a:t> Gusztáv</a:t>
            </a:r>
          </a:p>
          <a:p>
            <a:pPr marL="182562" indent="0">
              <a:buNone/>
            </a:pPr>
            <a:r>
              <a:rPr lang="hu-HU" dirty="0"/>
              <a:t>Spanyol részről: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Prof. Dr. Elvira </a:t>
            </a:r>
            <a:r>
              <a:rPr lang="hu-HU" sz="1900" dirty="0" err="1"/>
              <a:t>Ocete</a:t>
            </a:r>
            <a:r>
              <a:rPr lang="hu-HU" sz="1900" dirty="0"/>
              <a:t> Rubio, </a:t>
            </a:r>
            <a:br>
              <a:rPr lang="hu-HU" sz="1900" dirty="0"/>
            </a:br>
            <a:r>
              <a:rPr lang="hu-HU" sz="1900" dirty="0"/>
              <a:t>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Prof. Dr. Rafael </a:t>
            </a:r>
            <a:r>
              <a:rPr lang="hu-HU" sz="1900" dirty="0" err="1"/>
              <a:t>Ocete</a:t>
            </a:r>
            <a:r>
              <a:rPr lang="hu-HU" sz="1900" dirty="0"/>
              <a:t> Rubio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Ma Angeles </a:t>
            </a:r>
            <a:r>
              <a:rPr lang="hu-HU" sz="1900" dirty="0" err="1"/>
              <a:t>Lopez</a:t>
            </a:r>
            <a:r>
              <a:rPr lang="hu-HU" sz="1900" dirty="0"/>
              <a:t> </a:t>
            </a:r>
            <a:r>
              <a:rPr lang="hu-HU" sz="1900" dirty="0" err="1"/>
              <a:t>Martinez</a:t>
            </a:r>
            <a:endParaRPr lang="hu-HU" sz="1900" dirty="0"/>
          </a:p>
          <a:p>
            <a:pPr lvl="1">
              <a:spcBef>
                <a:spcPts val="200"/>
              </a:spcBef>
            </a:pPr>
            <a:r>
              <a:rPr lang="hu-HU" sz="1900" dirty="0"/>
              <a:t>Dr. Ma Angeles Perez </a:t>
            </a:r>
            <a:r>
              <a:rPr lang="hu-HU" sz="1900" dirty="0" err="1"/>
              <a:t>Izquierdo</a:t>
            </a:r>
            <a:r>
              <a:rPr lang="hu-HU" sz="1900" dirty="0"/>
              <a:t> </a:t>
            </a:r>
          </a:p>
          <a:p>
            <a:pPr marL="182562" indent="0">
              <a:spcBef>
                <a:spcPts val="1200"/>
              </a:spcBef>
              <a:buNone/>
            </a:pPr>
            <a:r>
              <a:rPr lang="hu-HU" dirty="0"/>
              <a:t>Támogatók</a:t>
            </a:r>
          </a:p>
          <a:p>
            <a:pPr marL="457200" lvl="1" indent="0">
              <a:spcBef>
                <a:spcPts val="400"/>
              </a:spcBef>
              <a:buNone/>
            </a:pPr>
            <a:endParaRPr lang="hu-HU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12822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64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 descr="D:\00_MUNKATEKA_PGY\10_TVK_anyagok_eloadasok\05_ELŐADÓK\Kajati István\2018-02-28\000000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72"/>
            <a:ext cx="4504189" cy="63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00_MUNKATEKA_PGY\10_TVK_anyagok_eloadasok\05_ELŐADÓK\Kajati István\2018-02-28\000000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257" y="-34672"/>
            <a:ext cx="4735247" cy="61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5178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 – BRIT </a:t>
            </a:r>
            <a:r>
              <a:rPr lang="hu-HU" sz="2800" dirty="0" err="1"/>
              <a:t>TéT</a:t>
            </a:r>
            <a:r>
              <a:rPr lang="hu-HU" sz="2800" dirty="0"/>
              <a:t> pályázat 1999-2002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 descr="D:\00_MUNKATEKA_PGY\10_TVK_anyagok_eloadasok\05_ELŐADÓK\Kajati István\2018-02-28\0000003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944210"/>
            <a:ext cx="8748464" cy="58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1657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97624" y="-9722"/>
            <a:ext cx="4554765" cy="984518"/>
          </a:xfrm>
        </p:spPr>
        <p:txBody>
          <a:bodyPr/>
          <a:lstStyle/>
          <a:p>
            <a:r>
              <a:rPr lang="hu-HU" dirty="0"/>
              <a:t> MAGYAR – Szlovén</a:t>
            </a:r>
            <a:br>
              <a:rPr lang="hu-HU" dirty="0"/>
            </a:br>
            <a:r>
              <a:rPr lang="hu-HU" sz="2000" dirty="0" err="1"/>
              <a:t>TéT</a:t>
            </a:r>
            <a:r>
              <a:rPr lang="hu-HU" sz="2000" dirty="0"/>
              <a:t> pályázat 2001-2002</a:t>
            </a:r>
            <a:endParaRPr lang="en-GB" sz="2000" dirty="0"/>
          </a:p>
        </p:txBody>
      </p:sp>
      <p:sp>
        <p:nvSpPr>
          <p:cNvPr id="7" name="Tartalom helye 3"/>
          <p:cNvSpPr>
            <a:spLocks noGrp="1"/>
          </p:cNvSpPr>
          <p:nvPr>
            <p:ph idx="1"/>
          </p:nvPr>
        </p:nvSpPr>
        <p:spPr>
          <a:xfrm>
            <a:off x="4644008" y="1052736"/>
            <a:ext cx="4392488" cy="5661248"/>
          </a:xfrm>
        </p:spPr>
        <p:txBody>
          <a:bodyPr/>
          <a:lstStyle/>
          <a:p>
            <a:pPr marL="182562" indent="0">
              <a:buNone/>
            </a:pPr>
            <a:r>
              <a:rPr lang="hu-HU" dirty="0"/>
              <a:t>Alma TEAM</a:t>
            </a:r>
          </a:p>
          <a:p>
            <a:pPr marL="182562" indent="0">
              <a:buNone/>
            </a:pPr>
            <a:r>
              <a:rPr lang="hu-HU" dirty="0"/>
              <a:t>Magyar részről: 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Böszörményi Ede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Bubán Tamás dr.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Inántsy</a:t>
            </a:r>
            <a:r>
              <a:rPr lang="hu-HU" sz="1900" dirty="0"/>
              <a:t> Ferenc dr.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Kajati</a:t>
            </a:r>
            <a:r>
              <a:rPr lang="hu-HU" sz="1900" dirty="0"/>
              <a:t> István dr. 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Sallai Pál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Szőnyegi Sándor</a:t>
            </a:r>
          </a:p>
          <a:p>
            <a:pPr marL="182562" indent="0">
              <a:buNone/>
            </a:pPr>
            <a:r>
              <a:rPr lang="hu-HU" dirty="0"/>
              <a:t>Szlovén  részről:</a:t>
            </a:r>
          </a:p>
          <a:p>
            <a:pPr lvl="1">
              <a:spcBef>
                <a:spcPts val="200"/>
              </a:spcBef>
            </a:pPr>
            <a:r>
              <a:rPr lang="hu-HU" sz="1900" dirty="0"/>
              <a:t>Prof. Dr. </a:t>
            </a:r>
            <a:r>
              <a:rPr lang="hu-HU" sz="1900" dirty="0" err="1"/>
              <a:t>Tojnko</a:t>
            </a:r>
            <a:r>
              <a:rPr lang="hu-HU" sz="1900" dirty="0"/>
              <a:t> </a:t>
            </a:r>
            <a:r>
              <a:rPr lang="hu-HU" sz="1900" dirty="0" err="1"/>
              <a:t>Stanislav</a:t>
            </a:r>
            <a:r>
              <a:rPr lang="hu-HU" sz="1900" dirty="0"/>
              <a:t>, </a:t>
            </a:r>
            <a:br>
              <a:rPr lang="hu-HU" sz="1900" dirty="0"/>
            </a:br>
            <a:r>
              <a:rPr lang="hu-HU" sz="1900" dirty="0"/>
              <a:t>TEAM </a:t>
            </a:r>
            <a:r>
              <a:rPr lang="hu-HU" sz="1900" dirty="0" err="1"/>
              <a:t>vez</a:t>
            </a:r>
            <a:r>
              <a:rPr lang="hu-HU" sz="1900" dirty="0"/>
              <a:t>.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Zadavec</a:t>
            </a:r>
            <a:r>
              <a:rPr lang="hu-HU" sz="1900" dirty="0"/>
              <a:t> Peter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Schlauer</a:t>
            </a:r>
            <a:r>
              <a:rPr lang="hu-HU" sz="1900" dirty="0"/>
              <a:t> Benjamin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Bercic</a:t>
            </a:r>
            <a:r>
              <a:rPr lang="hu-HU" sz="1900" dirty="0"/>
              <a:t> </a:t>
            </a:r>
            <a:r>
              <a:rPr lang="hu-HU" sz="1900" dirty="0" err="1"/>
              <a:t>Stane</a:t>
            </a:r>
            <a:endParaRPr lang="hu-HU" sz="1900" dirty="0"/>
          </a:p>
          <a:p>
            <a:pPr lvl="1">
              <a:spcBef>
                <a:spcPts val="200"/>
              </a:spcBef>
            </a:pPr>
            <a:r>
              <a:rPr lang="hu-HU" sz="1900" dirty="0" err="1"/>
              <a:t>Dragosic</a:t>
            </a:r>
            <a:r>
              <a:rPr lang="hu-HU" sz="1900" dirty="0"/>
              <a:t> Stefan</a:t>
            </a:r>
          </a:p>
          <a:p>
            <a:pPr lvl="1">
              <a:spcBef>
                <a:spcPts val="200"/>
              </a:spcBef>
            </a:pPr>
            <a:r>
              <a:rPr lang="hu-HU" sz="1900" dirty="0" err="1"/>
              <a:t>Lesnik</a:t>
            </a:r>
            <a:r>
              <a:rPr lang="hu-HU" sz="1900" dirty="0"/>
              <a:t> Mario</a:t>
            </a:r>
          </a:p>
          <a:p>
            <a:pPr marL="182562" indent="0">
              <a:spcBef>
                <a:spcPts val="600"/>
              </a:spcBef>
              <a:buNone/>
            </a:pPr>
            <a:r>
              <a:rPr lang="hu-HU" dirty="0"/>
              <a:t>Támogatók</a:t>
            </a:r>
          </a:p>
          <a:p>
            <a:pPr marL="457200" lvl="1" indent="0">
              <a:spcBef>
                <a:spcPts val="400"/>
              </a:spcBef>
              <a:buNone/>
            </a:pPr>
            <a:endParaRPr lang="hu-HU" dirty="0"/>
          </a:p>
          <a:p>
            <a:pPr lvl="1"/>
            <a:endParaRPr lang="en-GB" dirty="0"/>
          </a:p>
        </p:txBody>
      </p:sp>
      <p:pic>
        <p:nvPicPr>
          <p:cNvPr id="8" name="Picture 2" descr="D:\00_MUNKATEKA_PGY\10_TVK_anyagok_eloadasok\05_ELŐADÓK\Kajati István\2018-02-28\000000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4617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6265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67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 descr="D:\00_MUNKATEKA_PGY\10_TVK_anyagok_eloadasok\05_ELŐADÓK\Kajati István\2018-02-28\0000003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8822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0" y="-3175"/>
            <a:ext cx="9144000" cy="1293813"/>
          </a:xfrm>
          <a:prstGeom prst="rect">
            <a:avLst/>
          </a:prstGeom>
          <a:solidFill>
            <a:srgbClr val="739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hu-HU" altLang="hu-HU" sz="2200" b="1">
                <a:solidFill>
                  <a:schemeClr val="bg1"/>
                </a:solidFill>
              </a:rPr>
              <a:t>A Magyar Védjegy Egyesület és</a:t>
            </a:r>
          </a:p>
          <a:p>
            <a:pPr algn="ctr"/>
            <a:r>
              <a:rPr lang="hu-HU" altLang="hu-HU" sz="2200" b="1">
                <a:solidFill>
                  <a:schemeClr val="bg1"/>
                </a:solidFill>
              </a:rPr>
              <a:t> a BCE Kertészeti Gazdaságtan Tanszék</a:t>
            </a:r>
          </a:p>
          <a:p>
            <a:pPr algn="ctr"/>
            <a:r>
              <a:rPr lang="hu-HU" altLang="hu-HU" sz="2200" b="1">
                <a:solidFill>
                  <a:schemeClr val="bg1"/>
                </a:solidFill>
              </a:rPr>
              <a:t> közös rendezvénye</a:t>
            </a:r>
          </a:p>
        </p:txBody>
      </p:sp>
      <p:sp>
        <p:nvSpPr>
          <p:cNvPr id="2" name="Ellipszis 1"/>
          <p:cNvSpPr/>
          <p:nvPr/>
        </p:nvSpPr>
        <p:spPr>
          <a:xfrm>
            <a:off x="122238" y="139700"/>
            <a:ext cx="682625" cy="912813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913" y="1327150"/>
            <a:ext cx="648017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4213" y="1319213"/>
            <a:ext cx="7632700" cy="516255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800" b="1" dirty="0">
              <a:solidFill>
                <a:srgbClr val="003300"/>
              </a:solidFill>
              <a:latin typeface="+mn-lt"/>
              <a:cs typeface="+mn-cs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latin typeface="+mn-lt"/>
              <a:cs typeface="+mn-cs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100" b="1" dirty="0">
                <a:latin typeface="+mn-lt"/>
                <a:cs typeface="+mn-cs"/>
              </a:rPr>
              <a:t>„Mezőgazdasági termék és élelmiszer-minőségrendszerek”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100" b="1" dirty="0">
                <a:latin typeface="+mn-lt"/>
                <a:cs typeface="+mn-cs"/>
              </a:rPr>
              <a:t>SZAKMAI KONFERENCIA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 b="1" i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 b="1" i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  <a:cs typeface="+mn-cs"/>
              </a:rPr>
              <a:t>„</a:t>
            </a:r>
            <a:r>
              <a:rPr lang="hu-HU" sz="2200" b="1" dirty="0">
                <a:latin typeface="+mn-lt"/>
                <a:cs typeface="+mn-cs"/>
              </a:rPr>
              <a:t>A növényorvos és </a:t>
            </a:r>
            <a:r>
              <a:rPr lang="hu-HU" sz="2200" b="1" dirty="0" err="1">
                <a:latin typeface="+mn-lt"/>
                <a:cs typeface="+mn-cs"/>
              </a:rPr>
              <a:t>növényorvosi</a:t>
            </a:r>
            <a:r>
              <a:rPr lang="hu-HU" sz="2200" b="1" dirty="0">
                <a:latin typeface="+mn-lt"/>
                <a:cs typeface="+mn-cs"/>
              </a:rPr>
              <a:t> asszisztens szerepe </a:t>
            </a:r>
            <a:br>
              <a:rPr lang="hu-HU" sz="2200" b="1" dirty="0">
                <a:latin typeface="+mn-lt"/>
                <a:cs typeface="+mn-cs"/>
              </a:rPr>
            </a:br>
            <a:r>
              <a:rPr lang="hu-HU" sz="2200" b="1" dirty="0">
                <a:latin typeface="+mn-lt"/>
                <a:cs typeface="+mn-cs"/>
              </a:rPr>
              <a:t>a földrajzi árujelzők (OFJ,OEM) és</a:t>
            </a:r>
            <a:br>
              <a:rPr lang="hu-HU" sz="2200" b="1" dirty="0">
                <a:latin typeface="+mn-lt"/>
                <a:cs typeface="+mn-cs"/>
              </a:rPr>
            </a:br>
            <a:r>
              <a:rPr lang="hu-HU" sz="2200" b="1" dirty="0">
                <a:latin typeface="+mn-lt"/>
                <a:cs typeface="+mn-cs"/>
              </a:rPr>
              <a:t> tanúsító védjegyek (IP, ÖKO) kapcsolatában”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n-lt"/>
                <a:cs typeface="+mn-cs"/>
              </a:rPr>
              <a:t>Dr. </a:t>
            </a:r>
            <a:r>
              <a:rPr lang="hu-HU" b="1" dirty="0" err="1">
                <a:latin typeface="+mn-lt"/>
                <a:cs typeface="+mn-cs"/>
              </a:rPr>
              <a:t>Kajati</a:t>
            </a:r>
            <a:r>
              <a:rPr lang="hu-HU" b="1" dirty="0">
                <a:latin typeface="+mn-lt"/>
                <a:cs typeface="+mn-cs"/>
              </a:rPr>
              <a:t> István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  <a:cs typeface="+mn-cs"/>
              </a:rPr>
              <a:t>növényorvos, BCE c. egyetemi docens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  <a:cs typeface="+mn-cs"/>
              </a:rPr>
              <a:t>Budapesti </a:t>
            </a:r>
            <a:r>
              <a:rPr lang="hu-HU" sz="1600" dirty="0" err="1">
                <a:latin typeface="+mn-lt"/>
                <a:cs typeface="+mn-cs"/>
              </a:rPr>
              <a:t>Corvinus</a:t>
            </a:r>
            <a:r>
              <a:rPr lang="hu-HU" sz="1600" dirty="0">
                <a:latin typeface="+mn-lt"/>
                <a:cs typeface="+mn-cs"/>
              </a:rPr>
              <a:t> Egyetem Budai Campus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  <a:cs typeface="+mn-cs"/>
              </a:rPr>
              <a:t>2014. november 5.</a:t>
            </a:r>
          </a:p>
        </p:txBody>
      </p:sp>
      <p:pic>
        <p:nvPicPr>
          <p:cNvPr id="1026" name="Picture 2" descr="D:\02_KEPEK\01_MUNKA_képek\kollegak\kajati\novorvos-pecsé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3690">
            <a:off x="7243763" y="196850"/>
            <a:ext cx="1727200" cy="17303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2" descr="D:\02_KEPEK\cimer_zaszló\magyar_címer_zászló\címer\cím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87338"/>
            <a:ext cx="295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D:\03_KEPEK\1 HASZNOS MUNKA KÉPEK\kajati pista b\védjegyvilá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561013"/>
            <a:ext cx="37846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4" descr="D:\03_KEPEK\1 HASZNOS MUNKA KÉPEK\kajati pista b\integrált-termék-hu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5591175"/>
            <a:ext cx="10985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 descr="D:\03_KEPEK\1 HASZNOS MUNKA KÉPEK\kajati pista b\protected-geo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088" y="5632450"/>
            <a:ext cx="10636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83398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adpic.de/data/picture/detail/Globus_316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46609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ím 4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 sz="2800"/>
              <a:t>MOTTÓK:</a:t>
            </a:r>
            <a:endParaRPr lang="en-GB" altLang="hu-HU"/>
          </a:p>
        </p:txBody>
      </p:sp>
      <p:sp>
        <p:nvSpPr>
          <p:cNvPr id="2" name="Téglalap 1"/>
          <p:cNvSpPr/>
          <p:nvPr/>
        </p:nvSpPr>
        <p:spPr>
          <a:xfrm>
            <a:off x="1547813" y="1196975"/>
            <a:ext cx="6119812" cy="473392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4081BC87-4D89-4509-A004-67199E97C132}" type="slidenum">
              <a:rPr lang="en-GB">
                <a:solidFill>
                  <a:schemeClr val="tx1">
                    <a:tint val="75000"/>
                  </a:schemeClr>
                </a:solidFill>
              </a:rPr>
              <a:pPr defTabSz="914400">
                <a:defRPr/>
              </a:pPr>
              <a:t>69</a:t>
            </a:fld>
            <a:endParaRPr lang="en-GB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95536" y="1340768"/>
            <a:ext cx="8219256" cy="4752528"/>
          </a:xfrm>
          <a:noFill/>
        </p:spPr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hu-HU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„Ételed legyen az első orvosságod!”</a:t>
            </a:r>
          </a:p>
          <a:p>
            <a:pPr algn="ctr">
              <a:buFont typeface="Arial" charset="0"/>
              <a:buNone/>
              <a:defRPr/>
            </a:pPr>
            <a:r>
              <a:rPr lang="hu-HU" sz="1800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		            (Hippokratész, i.e. kb. 460-377)</a:t>
            </a:r>
          </a:p>
          <a:p>
            <a:pPr algn="ctr">
              <a:buFont typeface="Arial" charset="0"/>
              <a:buNone/>
              <a:defRPr/>
            </a:pPr>
            <a:endParaRPr lang="hu-HU" sz="1800" dirty="0">
              <a:effectLst>
                <a:glow rad="152400">
                  <a:schemeClr val="bg1">
                    <a:alpha val="80000"/>
                  </a:schemeClr>
                </a:glow>
              </a:effectLst>
            </a:endParaRPr>
          </a:p>
          <a:p>
            <a:pPr algn="ctr">
              <a:buFont typeface="Arial" charset="0"/>
              <a:buNone/>
              <a:defRPr/>
            </a:pPr>
            <a:endParaRPr lang="hu-HU" sz="1800" dirty="0">
              <a:effectLst>
                <a:glow rad="152400">
                  <a:schemeClr val="bg1">
                    <a:alpha val="80000"/>
                  </a:schemeClr>
                </a:glow>
              </a:effectLst>
            </a:endParaRPr>
          </a:p>
          <a:p>
            <a:pPr algn="ctr">
              <a:buFont typeface="Arial" charset="0"/>
              <a:buNone/>
              <a:defRPr/>
            </a:pPr>
            <a:r>
              <a:rPr lang="hu-HU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„Az egészséges – TANÚSÍTÓ VÉDJEGGYEL rendelkező termék, kiemelten a gyümölcs-zöldség termék, mint</a:t>
            </a:r>
          </a:p>
          <a:p>
            <a:pPr marL="2238375" lvl="2">
              <a:spcBef>
                <a:spcPts val="1200"/>
              </a:spcBef>
              <a:defRPr/>
            </a:pPr>
            <a:r>
              <a:rPr lang="hu-HU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az INTEGRÁLT TERMÉK (IP)</a:t>
            </a:r>
          </a:p>
          <a:p>
            <a:pPr marL="2238375" lvl="2">
              <a:defRPr/>
            </a:pPr>
            <a:r>
              <a:rPr lang="hu-HU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és az ÖKOLÓGIAI TERMÉK (ÖKO, BIO)</a:t>
            </a:r>
          </a:p>
          <a:p>
            <a:pPr algn="ctr">
              <a:spcBef>
                <a:spcPts val="1200"/>
              </a:spcBef>
              <a:buFont typeface="Arial" charset="0"/>
              <a:buNone/>
              <a:defRPr/>
            </a:pPr>
            <a:r>
              <a:rPr lang="hu-HU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legyen az első orvosságod!”</a:t>
            </a:r>
          </a:p>
          <a:p>
            <a:pPr algn="ctr">
              <a:spcBef>
                <a:spcPts val="1200"/>
              </a:spcBef>
              <a:buFont typeface="Arial" charset="0"/>
              <a:buNone/>
              <a:defRPr/>
            </a:pPr>
            <a:r>
              <a:rPr lang="hu-HU" sz="1800" dirty="0"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		           (Hippokratész nyomán a szerző)</a:t>
            </a:r>
          </a:p>
          <a:p>
            <a:pPr algn="ctr">
              <a:defRPr/>
            </a:pPr>
            <a:endParaRPr lang="en-GB" sz="1800" dirty="0">
              <a:effectLst>
                <a:glow rad="1524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72111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Répalevéltetű kártétele cukorrépán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877272"/>
            <a:ext cx="8219256" cy="28803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7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D:\00_MUNKATEKA_PGY\10_TVK_anyagok_eloadasok\05_ELŐADÓK\Kajati István\2018-02-28\000000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2852" y="2267548"/>
            <a:ext cx="4450081" cy="25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00_MUNKATEKA_PGY\10_TVK_anyagok_eloadasok\05_ELŐADÓK\Kajati István\2018-02-28\0000000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151372" y="2049429"/>
            <a:ext cx="4450081" cy="303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400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33900" y="1428750"/>
            <a:ext cx="3854450" cy="4737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8256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/>
              <a:t>INTEGRÁLT</a:t>
            </a:r>
          </a:p>
        </p:txBody>
      </p:sp>
      <p:pic>
        <p:nvPicPr>
          <p:cNvPr id="23555" name="Picture 2" descr="D:\02_KEPEK\01_MUNKA_képek\kollegak\kajati\alma markavj co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22375"/>
            <a:ext cx="375443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D:\02_KEPEK\01_MUNKA_képek\kollegak\kajati\alma markavj 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2146300"/>
            <a:ext cx="374332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ím 1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/>
              <a:t>Alma védjegyek</a:t>
            </a:r>
            <a:endParaRPr lang="en-GB" altLang="hu-H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00563" y="1428750"/>
            <a:ext cx="3959225" cy="5603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8256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/>
              <a:t>INTEGRÁLT</a:t>
            </a:r>
          </a:p>
        </p:txBody>
      </p:sp>
    </p:spTree>
    <p:extLst>
      <p:ext uri="{BB962C8B-B14F-4D97-AF65-F5344CB8AC3E}">
        <p14:creationId xmlns:p14="http://schemas.microsoft.com/office/powerpoint/2010/main" val="341044190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/>
              <a:t>Minden, amit tudni kell </a:t>
            </a:r>
            <a:br>
              <a:rPr lang="hu-HU" altLang="hu-HU"/>
            </a:br>
            <a:r>
              <a:rPr lang="hu-HU" altLang="hu-HU"/>
              <a:t>a minőségre utaló jelölésekről</a:t>
            </a:r>
            <a:endParaRPr lang="en-GB" altLang="hu-HU"/>
          </a:p>
        </p:txBody>
      </p:sp>
      <p:pic>
        <p:nvPicPr>
          <p:cNvPr id="19459" name="Picture 4" descr="fig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88" y="1152525"/>
            <a:ext cx="35464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23128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/>
              <a:t>Minden, amit tudni kell </a:t>
            </a:r>
            <a:br>
              <a:rPr lang="hu-HU" altLang="hu-HU"/>
            </a:br>
            <a:r>
              <a:rPr lang="hu-HU" altLang="hu-HU"/>
              <a:t>a minőségre utaló jelölésekről</a:t>
            </a:r>
            <a:endParaRPr lang="en-GB" altLang="hu-HU"/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1"/>
          </p:nvPr>
        </p:nvSpPr>
        <p:spPr>
          <a:xfrm>
            <a:off x="3995936" y="1412776"/>
            <a:ext cx="4680520" cy="4752528"/>
          </a:xfrm>
        </p:spPr>
        <p:txBody>
          <a:bodyPr/>
          <a:lstStyle/>
          <a:p>
            <a:pPr marL="36000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sz="1400" b="0" dirty="0"/>
              <a:t>     </a:t>
            </a:r>
            <a:r>
              <a:rPr lang="hu-HU" b="0" dirty="0"/>
              <a:t>Akár európai, akár francia:</a:t>
            </a:r>
            <a:br>
              <a:rPr lang="hu-HU" b="0" dirty="0"/>
            </a:br>
            <a:r>
              <a:rPr lang="hu-HU" dirty="0"/>
              <a:t> a jelölés </a:t>
            </a:r>
            <a:br>
              <a:rPr lang="hu-HU" dirty="0"/>
            </a:br>
            <a:r>
              <a:rPr lang="hu-HU" dirty="0"/>
              <a:t>az eredet és a minőség  biztosítéka!!</a:t>
            </a:r>
          </a:p>
          <a:p>
            <a:pPr marL="360000" indent="0" algn="ctr">
              <a:spcBef>
                <a:spcPts val="0"/>
              </a:spcBef>
              <a:buFont typeface="Wingdings" pitchFamily="2" charset="2"/>
              <a:buNone/>
              <a:defRPr/>
            </a:pPr>
            <a:endParaRPr lang="hu-HU" dirty="0"/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A termékek dömpingjéből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könnyen választhatunk, 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ha ismerjük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 azt a hét jelet, amely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az áruk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 MINŐSÉGÉT, EREDETÉT </a:t>
            </a:r>
          </a:p>
          <a:p>
            <a:pPr marL="360000" indent="0" algn="ctr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dirty="0"/>
              <a:t>igazolják.</a:t>
            </a:r>
          </a:p>
        </p:txBody>
      </p:sp>
      <p:pic>
        <p:nvPicPr>
          <p:cNvPr id="20486" name="Picture 3" descr="vedjegyek 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274763"/>
            <a:ext cx="3673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63383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hu-HU" altLang="hu-HU" sz="2400"/>
              <a:t>     ÉKASZ TANULMÁNY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23850" y="1989138"/>
            <a:ext cx="360363" cy="3671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grpSp>
        <p:nvGrpSpPr>
          <p:cNvPr id="21508" name="Group 5"/>
          <p:cNvGrpSpPr>
            <a:grpSpLocks/>
          </p:cNvGrpSpPr>
          <p:nvPr/>
        </p:nvGrpSpPr>
        <p:grpSpPr bwMode="auto">
          <a:xfrm>
            <a:off x="323850" y="1557338"/>
            <a:ext cx="3670300" cy="439737"/>
            <a:chOff x="204" y="981"/>
            <a:chExt cx="2312" cy="277"/>
          </a:xfrm>
        </p:grpSpPr>
        <p:sp>
          <p:nvSpPr>
            <p:cNvPr id="2170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2312" cy="69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hu-HU" altLang="hu-HU"/>
            </a:p>
          </p:txBody>
        </p:sp>
        <p:sp>
          <p:nvSpPr>
            <p:cNvPr id="21703" name="Rectangle 7"/>
            <p:cNvSpPr>
              <a:spLocks noChangeArrowheads="1"/>
            </p:cNvSpPr>
            <p:nvPr/>
          </p:nvSpPr>
          <p:spPr bwMode="auto">
            <a:xfrm>
              <a:off x="204" y="1185"/>
              <a:ext cx="2312" cy="7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hu-HU" altLang="hu-HU"/>
            </a:p>
          </p:txBody>
        </p:sp>
        <p:sp>
          <p:nvSpPr>
            <p:cNvPr id="21704" name="Rectangle 8"/>
            <p:cNvSpPr>
              <a:spLocks noChangeArrowheads="1"/>
            </p:cNvSpPr>
            <p:nvPr/>
          </p:nvSpPr>
          <p:spPr bwMode="auto">
            <a:xfrm>
              <a:off x="204" y="1050"/>
              <a:ext cx="2262" cy="135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hu-HU" altLang="hu-HU"/>
            </a:p>
          </p:txBody>
        </p:sp>
      </p:grp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666750" y="2238375"/>
            <a:ext cx="1841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666750" y="2238375"/>
            <a:ext cx="184150" cy="3698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1" name="Rectangle 11"/>
          <p:cNvSpPr>
            <a:spLocks noChangeArrowheads="1"/>
          </p:cNvSpPr>
          <p:nvPr/>
        </p:nvSpPr>
        <p:spPr bwMode="auto">
          <a:xfrm>
            <a:off x="666750" y="2238375"/>
            <a:ext cx="1841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2" name="Rectangle 12"/>
          <p:cNvSpPr>
            <a:spLocks noChangeArrowheads="1"/>
          </p:cNvSpPr>
          <p:nvPr/>
        </p:nvSpPr>
        <p:spPr bwMode="auto">
          <a:xfrm>
            <a:off x="666750" y="2238375"/>
            <a:ext cx="184150" cy="3698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3" name="AutoShape 13"/>
          <p:cNvSpPr>
            <a:spLocks noChangeAspect="1" noChangeArrowheads="1" noTextEdit="1"/>
          </p:cNvSpPr>
          <p:nvPr/>
        </p:nvSpPr>
        <p:spPr bwMode="auto">
          <a:xfrm>
            <a:off x="179388" y="1557338"/>
            <a:ext cx="86042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4" name="Rectangle 14"/>
          <p:cNvSpPr>
            <a:spLocks noChangeArrowheads="1"/>
          </p:cNvSpPr>
          <p:nvPr/>
        </p:nvSpPr>
        <p:spPr bwMode="auto">
          <a:xfrm>
            <a:off x="712788" y="1566863"/>
            <a:ext cx="3670300" cy="109537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5" name="Rectangle 15"/>
          <p:cNvSpPr>
            <a:spLocks noChangeArrowheads="1"/>
          </p:cNvSpPr>
          <p:nvPr/>
        </p:nvSpPr>
        <p:spPr bwMode="auto">
          <a:xfrm>
            <a:off x="4303713" y="1676400"/>
            <a:ext cx="79375" cy="21431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6" name="Rectangle 16"/>
          <p:cNvSpPr>
            <a:spLocks noChangeArrowheads="1"/>
          </p:cNvSpPr>
          <p:nvPr/>
        </p:nvSpPr>
        <p:spPr bwMode="auto">
          <a:xfrm>
            <a:off x="712788" y="1890713"/>
            <a:ext cx="3670300" cy="115887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7" name="Rectangle 17"/>
          <p:cNvSpPr>
            <a:spLocks noChangeArrowheads="1"/>
          </p:cNvSpPr>
          <p:nvPr/>
        </p:nvSpPr>
        <p:spPr bwMode="auto">
          <a:xfrm>
            <a:off x="712788" y="1676400"/>
            <a:ext cx="3590925" cy="21431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18" name="Rectangle 18"/>
          <p:cNvSpPr>
            <a:spLocks noChangeArrowheads="1"/>
          </p:cNvSpPr>
          <p:nvPr/>
        </p:nvSpPr>
        <p:spPr bwMode="auto">
          <a:xfrm>
            <a:off x="939800" y="1677988"/>
            <a:ext cx="22494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 b="1">
                <a:solidFill>
                  <a:srgbClr val="000000"/>
                </a:solidFill>
              </a:rPr>
              <a:t>EURÓPAI JELÖLÉSEK, LOGÓK</a:t>
            </a:r>
            <a:endParaRPr lang="hu-HU" altLang="hu-HU"/>
          </a:p>
        </p:txBody>
      </p:sp>
      <p:sp>
        <p:nvSpPr>
          <p:cNvPr id="21519" name="Rectangle 19"/>
          <p:cNvSpPr>
            <a:spLocks noChangeArrowheads="1"/>
          </p:cNvSpPr>
          <p:nvPr/>
        </p:nvSpPr>
        <p:spPr bwMode="auto">
          <a:xfrm>
            <a:off x="3800475" y="1677988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20" name="Rectangle 20"/>
          <p:cNvSpPr>
            <a:spLocks noChangeArrowheads="1"/>
          </p:cNvSpPr>
          <p:nvPr/>
        </p:nvSpPr>
        <p:spPr bwMode="auto">
          <a:xfrm>
            <a:off x="4391025" y="1566863"/>
            <a:ext cx="4024313" cy="109537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1" name="Rectangle 21"/>
          <p:cNvSpPr>
            <a:spLocks noChangeArrowheads="1"/>
          </p:cNvSpPr>
          <p:nvPr/>
        </p:nvSpPr>
        <p:spPr bwMode="auto">
          <a:xfrm>
            <a:off x="4391025" y="1676400"/>
            <a:ext cx="80963" cy="2143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2" name="Rectangle 22"/>
          <p:cNvSpPr>
            <a:spLocks noChangeArrowheads="1"/>
          </p:cNvSpPr>
          <p:nvPr/>
        </p:nvSpPr>
        <p:spPr bwMode="auto">
          <a:xfrm>
            <a:off x="8335963" y="1676400"/>
            <a:ext cx="79375" cy="2143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3" name="Rectangle 23"/>
          <p:cNvSpPr>
            <a:spLocks noChangeArrowheads="1"/>
          </p:cNvSpPr>
          <p:nvPr/>
        </p:nvSpPr>
        <p:spPr bwMode="auto">
          <a:xfrm>
            <a:off x="4391025" y="1890713"/>
            <a:ext cx="4024313" cy="115887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4" name="Rectangle 24"/>
          <p:cNvSpPr>
            <a:spLocks noChangeArrowheads="1"/>
          </p:cNvSpPr>
          <p:nvPr/>
        </p:nvSpPr>
        <p:spPr bwMode="auto">
          <a:xfrm>
            <a:off x="4471988" y="1676400"/>
            <a:ext cx="3863975" cy="2143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5" name="Rectangle 25"/>
          <p:cNvSpPr>
            <a:spLocks noChangeArrowheads="1"/>
          </p:cNvSpPr>
          <p:nvPr/>
        </p:nvSpPr>
        <p:spPr bwMode="auto">
          <a:xfrm>
            <a:off x="5097463" y="1677988"/>
            <a:ext cx="203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 b="1">
                <a:solidFill>
                  <a:srgbClr val="000000"/>
                </a:solidFill>
              </a:rPr>
              <a:t>HAZAI JELÖLÉSEK, LOGÓK</a:t>
            </a:r>
            <a:endParaRPr lang="hu-HU" altLang="hu-HU"/>
          </a:p>
        </p:txBody>
      </p:sp>
      <p:sp>
        <p:nvSpPr>
          <p:cNvPr id="21526" name="Rectangle 26"/>
          <p:cNvSpPr>
            <a:spLocks noChangeArrowheads="1"/>
          </p:cNvSpPr>
          <p:nvPr/>
        </p:nvSpPr>
        <p:spPr bwMode="auto">
          <a:xfrm>
            <a:off x="7705725" y="1677988"/>
            <a:ext cx="4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27" name="Rectangle 27"/>
          <p:cNvSpPr>
            <a:spLocks noChangeArrowheads="1"/>
          </p:cNvSpPr>
          <p:nvPr/>
        </p:nvSpPr>
        <p:spPr bwMode="auto">
          <a:xfrm>
            <a:off x="350838" y="1557338"/>
            <a:ext cx="7937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8" name="Rectangle 28"/>
          <p:cNvSpPr>
            <a:spLocks noChangeArrowheads="1"/>
          </p:cNvSpPr>
          <p:nvPr/>
        </p:nvSpPr>
        <p:spPr bwMode="auto">
          <a:xfrm>
            <a:off x="350838" y="1557338"/>
            <a:ext cx="7937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29" name="Rectangle 29"/>
          <p:cNvSpPr>
            <a:spLocks noChangeArrowheads="1"/>
          </p:cNvSpPr>
          <p:nvPr/>
        </p:nvSpPr>
        <p:spPr bwMode="auto">
          <a:xfrm>
            <a:off x="358775" y="1557338"/>
            <a:ext cx="4024313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0" name="Rectangle 30"/>
          <p:cNvSpPr>
            <a:spLocks noChangeArrowheads="1"/>
          </p:cNvSpPr>
          <p:nvPr/>
        </p:nvSpPr>
        <p:spPr bwMode="auto">
          <a:xfrm>
            <a:off x="4383088" y="1557338"/>
            <a:ext cx="7937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1" name="Rectangle 31"/>
          <p:cNvSpPr>
            <a:spLocks noChangeArrowheads="1"/>
          </p:cNvSpPr>
          <p:nvPr/>
        </p:nvSpPr>
        <p:spPr bwMode="auto">
          <a:xfrm>
            <a:off x="4391025" y="1557338"/>
            <a:ext cx="4024313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2" name="Rectangle 32"/>
          <p:cNvSpPr>
            <a:spLocks noChangeArrowheads="1"/>
          </p:cNvSpPr>
          <p:nvPr/>
        </p:nvSpPr>
        <p:spPr bwMode="auto">
          <a:xfrm>
            <a:off x="8415338" y="1557338"/>
            <a:ext cx="7937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3" name="Rectangle 33"/>
          <p:cNvSpPr>
            <a:spLocks noChangeArrowheads="1"/>
          </p:cNvSpPr>
          <p:nvPr/>
        </p:nvSpPr>
        <p:spPr bwMode="auto">
          <a:xfrm>
            <a:off x="8415338" y="1557338"/>
            <a:ext cx="7937" cy="7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4" name="Rectangle 34"/>
          <p:cNvSpPr>
            <a:spLocks noChangeArrowheads="1"/>
          </p:cNvSpPr>
          <p:nvPr/>
        </p:nvSpPr>
        <p:spPr bwMode="auto">
          <a:xfrm>
            <a:off x="350838" y="1565275"/>
            <a:ext cx="7937" cy="441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5" name="Rectangle 35"/>
          <p:cNvSpPr>
            <a:spLocks noChangeArrowheads="1"/>
          </p:cNvSpPr>
          <p:nvPr/>
        </p:nvSpPr>
        <p:spPr bwMode="auto">
          <a:xfrm>
            <a:off x="4383088" y="1565275"/>
            <a:ext cx="7937" cy="441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6" name="Rectangle 36"/>
          <p:cNvSpPr>
            <a:spLocks noChangeArrowheads="1"/>
          </p:cNvSpPr>
          <p:nvPr/>
        </p:nvSpPr>
        <p:spPr bwMode="auto">
          <a:xfrm>
            <a:off x="8415338" y="1565275"/>
            <a:ext cx="7937" cy="441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7" name="Rectangle 37"/>
          <p:cNvSpPr>
            <a:spLocks noChangeArrowheads="1"/>
          </p:cNvSpPr>
          <p:nvPr/>
        </p:nvSpPr>
        <p:spPr bwMode="auto">
          <a:xfrm>
            <a:off x="712788" y="2014538"/>
            <a:ext cx="1676400" cy="571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8" name="Rectangle 38"/>
          <p:cNvSpPr>
            <a:spLocks noChangeArrowheads="1"/>
          </p:cNvSpPr>
          <p:nvPr/>
        </p:nvSpPr>
        <p:spPr bwMode="auto">
          <a:xfrm>
            <a:off x="2308225" y="2071688"/>
            <a:ext cx="80963" cy="16446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39" name="Rectangle 39"/>
          <p:cNvSpPr>
            <a:spLocks noChangeArrowheads="1"/>
          </p:cNvSpPr>
          <p:nvPr/>
        </p:nvSpPr>
        <p:spPr bwMode="auto">
          <a:xfrm>
            <a:off x="712788" y="3716338"/>
            <a:ext cx="1676400" cy="603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40" name="Rectangle 40"/>
          <p:cNvSpPr>
            <a:spLocks noChangeArrowheads="1"/>
          </p:cNvSpPr>
          <p:nvPr/>
        </p:nvSpPr>
        <p:spPr bwMode="auto">
          <a:xfrm>
            <a:off x="712788" y="2071688"/>
            <a:ext cx="1595437" cy="16446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1541" name="Picture 4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2071688"/>
            <a:ext cx="167798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2" name="Rectangle 42"/>
          <p:cNvSpPr>
            <a:spLocks noChangeArrowheads="1"/>
          </p:cNvSpPr>
          <p:nvPr/>
        </p:nvSpPr>
        <p:spPr bwMode="auto">
          <a:xfrm>
            <a:off x="2212975" y="3549650"/>
            <a:ext cx="428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43" name="Rectangle 43"/>
          <p:cNvSpPr>
            <a:spLocks noChangeArrowheads="1"/>
          </p:cNvSpPr>
          <p:nvPr/>
        </p:nvSpPr>
        <p:spPr bwMode="auto">
          <a:xfrm>
            <a:off x="2397125" y="2014538"/>
            <a:ext cx="80963" cy="1509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44" name="Rectangle 44"/>
          <p:cNvSpPr>
            <a:spLocks noChangeArrowheads="1"/>
          </p:cNvSpPr>
          <p:nvPr/>
        </p:nvSpPr>
        <p:spPr bwMode="auto">
          <a:xfrm>
            <a:off x="4303713" y="2014538"/>
            <a:ext cx="79375" cy="1509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45" name="Rectangle 45"/>
          <p:cNvSpPr>
            <a:spLocks noChangeArrowheads="1"/>
          </p:cNvSpPr>
          <p:nvPr/>
        </p:nvSpPr>
        <p:spPr bwMode="auto">
          <a:xfrm>
            <a:off x="2397125" y="3524250"/>
            <a:ext cx="1985963" cy="2524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46" name="Rectangle 46"/>
          <p:cNvSpPr>
            <a:spLocks noChangeArrowheads="1"/>
          </p:cNvSpPr>
          <p:nvPr/>
        </p:nvSpPr>
        <p:spPr bwMode="auto">
          <a:xfrm>
            <a:off x="2478088" y="2014538"/>
            <a:ext cx="1825625" cy="3286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47" name="Rectangle 47"/>
          <p:cNvSpPr>
            <a:spLocks noChangeArrowheads="1"/>
          </p:cNvSpPr>
          <p:nvPr/>
        </p:nvSpPr>
        <p:spPr bwMode="auto">
          <a:xfrm>
            <a:off x="2478088" y="2108200"/>
            <a:ext cx="16557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INTEGRÁLT GAZDÁLKODÁS</a:t>
            </a:r>
            <a:endParaRPr lang="hu-HU" altLang="hu-HU" sz="1200"/>
          </a:p>
        </p:txBody>
      </p:sp>
      <p:sp>
        <p:nvSpPr>
          <p:cNvPr id="21548" name="Rectangle 48"/>
          <p:cNvSpPr>
            <a:spLocks noChangeArrowheads="1"/>
          </p:cNvSpPr>
          <p:nvPr/>
        </p:nvSpPr>
        <p:spPr bwMode="auto">
          <a:xfrm>
            <a:off x="4171950" y="2108200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49" name="Rectangle 49"/>
          <p:cNvSpPr>
            <a:spLocks noChangeArrowheads="1"/>
          </p:cNvSpPr>
          <p:nvPr/>
        </p:nvSpPr>
        <p:spPr bwMode="auto">
          <a:xfrm>
            <a:off x="2478088" y="2343150"/>
            <a:ext cx="1825625" cy="2365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50" name="Rectangle 50"/>
          <p:cNvSpPr>
            <a:spLocks noChangeArrowheads="1"/>
          </p:cNvSpPr>
          <p:nvPr/>
        </p:nvSpPr>
        <p:spPr bwMode="auto">
          <a:xfrm>
            <a:off x="2478088" y="2339975"/>
            <a:ext cx="1270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INTEGRÁLT TERMÉK</a:t>
            </a:r>
            <a:endParaRPr lang="hu-HU" altLang="hu-HU" sz="1200"/>
          </a:p>
        </p:txBody>
      </p:sp>
      <p:sp>
        <p:nvSpPr>
          <p:cNvPr id="21551" name="Rectangle 51"/>
          <p:cNvSpPr>
            <a:spLocks noChangeArrowheads="1"/>
          </p:cNvSpPr>
          <p:nvPr/>
        </p:nvSpPr>
        <p:spPr bwMode="auto">
          <a:xfrm>
            <a:off x="2478088" y="2554288"/>
            <a:ext cx="1354137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552" name="Rectangle 52"/>
          <p:cNvSpPr>
            <a:spLocks noChangeArrowheads="1"/>
          </p:cNvSpPr>
          <p:nvPr/>
        </p:nvSpPr>
        <p:spPr bwMode="auto">
          <a:xfrm>
            <a:off x="3832225" y="2339975"/>
            <a:ext cx="2762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/IT/</a:t>
            </a:r>
            <a:endParaRPr lang="hu-HU" altLang="hu-HU" sz="1200"/>
          </a:p>
        </p:txBody>
      </p:sp>
      <p:sp>
        <p:nvSpPr>
          <p:cNvPr id="21553" name="Rectangle 53"/>
          <p:cNvSpPr>
            <a:spLocks noChangeArrowheads="1"/>
          </p:cNvSpPr>
          <p:nvPr/>
        </p:nvSpPr>
        <p:spPr bwMode="auto">
          <a:xfrm>
            <a:off x="4067175" y="233997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54" name="Rectangle 54"/>
          <p:cNvSpPr>
            <a:spLocks noChangeArrowheads="1"/>
          </p:cNvSpPr>
          <p:nvPr/>
        </p:nvSpPr>
        <p:spPr bwMode="auto">
          <a:xfrm>
            <a:off x="2478088" y="2579688"/>
            <a:ext cx="1825625" cy="2365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55" name="Rectangle 55"/>
          <p:cNvSpPr>
            <a:spLocks noChangeArrowheads="1"/>
          </p:cNvSpPr>
          <p:nvPr/>
        </p:nvSpPr>
        <p:spPr bwMode="auto">
          <a:xfrm>
            <a:off x="2478088" y="2579688"/>
            <a:ext cx="2841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tanú</a:t>
            </a:r>
            <a:endParaRPr lang="hu-HU" altLang="hu-HU" sz="1200"/>
          </a:p>
        </p:txBody>
      </p:sp>
      <p:sp>
        <p:nvSpPr>
          <p:cNvPr id="21556" name="Rectangle 56"/>
          <p:cNvSpPr>
            <a:spLocks noChangeArrowheads="1"/>
          </p:cNvSpPr>
          <p:nvPr/>
        </p:nvSpPr>
        <p:spPr bwMode="auto">
          <a:xfrm>
            <a:off x="2754313" y="2579688"/>
            <a:ext cx="14747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sító védjegy bevezetése</a:t>
            </a:r>
            <a:endParaRPr lang="hu-HU" altLang="hu-HU" sz="1200"/>
          </a:p>
        </p:txBody>
      </p:sp>
      <p:sp>
        <p:nvSpPr>
          <p:cNvPr id="21557" name="Rectangle 57"/>
          <p:cNvSpPr>
            <a:spLocks noChangeArrowheads="1"/>
          </p:cNvSpPr>
          <p:nvPr/>
        </p:nvSpPr>
        <p:spPr bwMode="auto">
          <a:xfrm>
            <a:off x="3887788" y="2579688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58" name="Rectangle 58"/>
          <p:cNvSpPr>
            <a:spLocks noChangeArrowheads="1"/>
          </p:cNvSpPr>
          <p:nvPr/>
        </p:nvSpPr>
        <p:spPr bwMode="auto">
          <a:xfrm>
            <a:off x="2478088" y="2816225"/>
            <a:ext cx="1825625" cy="2349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59" name="Rectangle 59"/>
          <p:cNvSpPr>
            <a:spLocks noChangeArrowheads="1"/>
          </p:cNvSpPr>
          <p:nvPr/>
        </p:nvSpPr>
        <p:spPr bwMode="auto">
          <a:xfrm>
            <a:off x="2478088" y="2814638"/>
            <a:ext cx="1089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JAVASLAT: AZ EU </a:t>
            </a:r>
            <a:endParaRPr lang="hu-HU" altLang="hu-HU" sz="1200"/>
          </a:p>
        </p:txBody>
      </p:sp>
      <p:sp>
        <p:nvSpPr>
          <p:cNvPr id="21560" name="Rectangle 60"/>
          <p:cNvSpPr>
            <a:spLocks noChangeArrowheads="1"/>
          </p:cNvSpPr>
          <p:nvPr/>
        </p:nvSpPr>
        <p:spPr bwMode="auto">
          <a:xfrm>
            <a:off x="3563938" y="2814638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–</a:t>
            </a:r>
            <a:endParaRPr lang="hu-HU" altLang="hu-HU" sz="1200"/>
          </a:p>
        </p:txBody>
      </p:sp>
      <p:sp>
        <p:nvSpPr>
          <p:cNvPr id="21561" name="Rectangle 61"/>
          <p:cNvSpPr>
            <a:spLocks noChangeArrowheads="1"/>
          </p:cNvSpPr>
          <p:nvPr/>
        </p:nvSpPr>
        <p:spPr bwMode="auto">
          <a:xfrm>
            <a:off x="3697288" y="2814638"/>
            <a:ext cx="2873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FELÉ</a:t>
            </a:r>
            <a:endParaRPr lang="hu-HU" altLang="hu-HU" sz="1200"/>
          </a:p>
        </p:txBody>
      </p:sp>
      <p:sp>
        <p:nvSpPr>
          <p:cNvPr id="21562" name="Rectangle 62"/>
          <p:cNvSpPr>
            <a:spLocks noChangeArrowheads="1"/>
          </p:cNvSpPr>
          <p:nvPr/>
        </p:nvSpPr>
        <p:spPr bwMode="auto">
          <a:xfrm>
            <a:off x="4030663" y="2814638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63" name="Rectangle 63"/>
          <p:cNvSpPr>
            <a:spLocks noChangeArrowheads="1"/>
          </p:cNvSpPr>
          <p:nvPr/>
        </p:nvSpPr>
        <p:spPr bwMode="auto">
          <a:xfrm>
            <a:off x="2478088" y="3051175"/>
            <a:ext cx="1825625" cy="2365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64" name="Rectangle 64"/>
          <p:cNvSpPr>
            <a:spLocks noChangeArrowheads="1"/>
          </p:cNvSpPr>
          <p:nvPr/>
        </p:nvSpPr>
        <p:spPr bwMode="auto">
          <a:xfrm>
            <a:off x="2557463" y="3051175"/>
            <a:ext cx="460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-</a:t>
            </a:r>
            <a:endParaRPr lang="hu-HU" altLang="hu-HU" sz="1200"/>
          </a:p>
        </p:txBody>
      </p:sp>
      <p:sp>
        <p:nvSpPr>
          <p:cNvPr id="21565" name="Rectangle 65"/>
          <p:cNvSpPr>
            <a:spLocks noChangeArrowheads="1"/>
          </p:cNvSpPr>
          <p:nvPr/>
        </p:nvSpPr>
        <p:spPr bwMode="auto">
          <a:xfrm>
            <a:off x="2805113" y="305117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66" name="Rectangle 66"/>
          <p:cNvSpPr>
            <a:spLocks noChangeArrowheads="1"/>
          </p:cNvSpPr>
          <p:nvPr/>
        </p:nvSpPr>
        <p:spPr bwMode="auto">
          <a:xfrm>
            <a:off x="2771775" y="3051175"/>
            <a:ext cx="2762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ISHS</a:t>
            </a:r>
            <a:endParaRPr lang="hu-HU" altLang="hu-HU" sz="1200"/>
          </a:p>
        </p:txBody>
      </p:sp>
      <p:sp>
        <p:nvSpPr>
          <p:cNvPr id="21567" name="Rectangle 67"/>
          <p:cNvSpPr>
            <a:spLocks noChangeArrowheads="1"/>
          </p:cNvSpPr>
          <p:nvPr/>
        </p:nvSpPr>
        <p:spPr bwMode="auto">
          <a:xfrm>
            <a:off x="3321050" y="305117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68" name="Rectangle 68"/>
          <p:cNvSpPr>
            <a:spLocks noChangeArrowheads="1"/>
          </p:cNvSpPr>
          <p:nvPr/>
        </p:nvSpPr>
        <p:spPr bwMode="auto">
          <a:xfrm>
            <a:off x="2478088" y="3287713"/>
            <a:ext cx="1825625" cy="2365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69" name="Rectangle 69"/>
          <p:cNvSpPr>
            <a:spLocks noChangeArrowheads="1"/>
          </p:cNvSpPr>
          <p:nvPr/>
        </p:nvSpPr>
        <p:spPr bwMode="auto">
          <a:xfrm>
            <a:off x="2557463" y="3289300"/>
            <a:ext cx="460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-</a:t>
            </a:r>
            <a:endParaRPr lang="hu-HU" altLang="hu-HU" sz="1200"/>
          </a:p>
        </p:txBody>
      </p:sp>
      <p:sp>
        <p:nvSpPr>
          <p:cNvPr id="21570" name="Rectangle 70"/>
          <p:cNvSpPr>
            <a:spLocks noChangeArrowheads="1"/>
          </p:cNvSpPr>
          <p:nvPr/>
        </p:nvSpPr>
        <p:spPr bwMode="auto">
          <a:xfrm>
            <a:off x="2805113" y="3289300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71" name="Rectangle 71"/>
          <p:cNvSpPr>
            <a:spLocks noChangeArrowheads="1"/>
          </p:cNvSpPr>
          <p:nvPr/>
        </p:nvSpPr>
        <p:spPr bwMode="auto">
          <a:xfrm>
            <a:off x="2771775" y="3289300"/>
            <a:ext cx="7334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IOBC/WPRS</a:t>
            </a:r>
            <a:endParaRPr lang="hu-HU" altLang="hu-HU" sz="1200"/>
          </a:p>
        </p:txBody>
      </p:sp>
      <p:sp>
        <p:nvSpPr>
          <p:cNvPr id="21572" name="Rectangle 72"/>
          <p:cNvSpPr>
            <a:spLocks noChangeArrowheads="1"/>
          </p:cNvSpPr>
          <p:nvPr/>
        </p:nvSpPr>
        <p:spPr bwMode="auto">
          <a:xfrm>
            <a:off x="3729038" y="3289300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573" name="Rectangle 73"/>
          <p:cNvSpPr>
            <a:spLocks noChangeArrowheads="1"/>
          </p:cNvSpPr>
          <p:nvPr/>
        </p:nvSpPr>
        <p:spPr bwMode="auto">
          <a:xfrm>
            <a:off x="4391025" y="2014538"/>
            <a:ext cx="2030413" cy="15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74" name="Rectangle 74"/>
          <p:cNvSpPr>
            <a:spLocks noChangeArrowheads="1"/>
          </p:cNvSpPr>
          <p:nvPr/>
        </p:nvSpPr>
        <p:spPr bwMode="auto">
          <a:xfrm>
            <a:off x="4391025" y="2016125"/>
            <a:ext cx="80963" cy="1758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75" name="Rectangle 75"/>
          <p:cNvSpPr>
            <a:spLocks noChangeArrowheads="1"/>
          </p:cNvSpPr>
          <p:nvPr/>
        </p:nvSpPr>
        <p:spPr bwMode="auto">
          <a:xfrm>
            <a:off x="6340475" y="2016125"/>
            <a:ext cx="80963" cy="1758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76" name="Rectangle 76"/>
          <p:cNvSpPr>
            <a:spLocks noChangeArrowheads="1"/>
          </p:cNvSpPr>
          <p:nvPr/>
        </p:nvSpPr>
        <p:spPr bwMode="auto">
          <a:xfrm>
            <a:off x="4391025" y="3775075"/>
            <a:ext cx="2030413" cy="15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77" name="Rectangle 77"/>
          <p:cNvSpPr>
            <a:spLocks noChangeArrowheads="1"/>
          </p:cNvSpPr>
          <p:nvPr/>
        </p:nvSpPr>
        <p:spPr bwMode="auto">
          <a:xfrm>
            <a:off x="4471988" y="2016125"/>
            <a:ext cx="1868487" cy="1758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78" name="Rectangle 81"/>
          <p:cNvSpPr>
            <a:spLocks noChangeArrowheads="1"/>
          </p:cNvSpPr>
          <p:nvPr/>
        </p:nvSpPr>
        <p:spPr bwMode="auto">
          <a:xfrm>
            <a:off x="6419850" y="357028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79" name="Rectangle 82"/>
          <p:cNvSpPr>
            <a:spLocks noChangeArrowheads="1"/>
          </p:cNvSpPr>
          <p:nvPr/>
        </p:nvSpPr>
        <p:spPr bwMode="auto">
          <a:xfrm>
            <a:off x="6429375" y="2014538"/>
            <a:ext cx="80963" cy="15589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0" name="Rectangle 83"/>
          <p:cNvSpPr>
            <a:spLocks noChangeArrowheads="1"/>
          </p:cNvSpPr>
          <p:nvPr/>
        </p:nvSpPr>
        <p:spPr bwMode="auto">
          <a:xfrm>
            <a:off x="8335963" y="2014538"/>
            <a:ext cx="79375" cy="15589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1" name="Rectangle 84"/>
          <p:cNvSpPr>
            <a:spLocks noChangeArrowheads="1"/>
          </p:cNvSpPr>
          <p:nvPr/>
        </p:nvSpPr>
        <p:spPr bwMode="auto">
          <a:xfrm>
            <a:off x="6429375" y="3573463"/>
            <a:ext cx="1985963" cy="203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2" name="Rectangle 85"/>
          <p:cNvSpPr>
            <a:spLocks noChangeArrowheads="1"/>
          </p:cNvSpPr>
          <p:nvPr/>
        </p:nvSpPr>
        <p:spPr bwMode="auto">
          <a:xfrm>
            <a:off x="6510338" y="2014538"/>
            <a:ext cx="1825625" cy="3286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3" name="Rectangle 86"/>
          <p:cNvSpPr>
            <a:spLocks noChangeArrowheads="1"/>
          </p:cNvSpPr>
          <p:nvPr/>
        </p:nvSpPr>
        <p:spPr bwMode="auto">
          <a:xfrm>
            <a:off x="6510338" y="2108200"/>
            <a:ext cx="16557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INTEGRÁLT GAZDÁLKODÁS</a:t>
            </a:r>
            <a:endParaRPr lang="hu-HU" altLang="hu-HU" sz="1200"/>
          </a:p>
        </p:txBody>
      </p:sp>
      <p:sp>
        <p:nvSpPr>
          <p:cNvPr id="21584" name="Rectangle 87"/>
          <p:cNvSpPr>
            <a:spLocks noChangeArrowheads="1"/>
          </p:cNvSpPr>
          <p:nvPr/>
        </p:nvSpPr>
        <p:spPr bwMode="auto">
          <a:xfrm>
            <a:off x="8204200" y="2108200"/>
            <a:ext cx="285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85" name="Rectangle 88"/>
          <p:cNvSpPr>
            <a:spLocks noChangeArrowheads="1"/>
          </p:cNvSpPr>
          <p:nvPr/>
        </p:nvSpPr>
        <p:spPr bwMode="auto">
          <a:xfrm>
            <a:off x="6510338" y="2343150"/>
            <a:ext cx="1825625" cy="142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6" name="Rectangle 89"/>
          <p:cNvSpPr>
            <a:spLocks noChangeArrowheads="1"/>
          </p:cNvSpPr>
          <p:nvPr/>
        </p:nvSpPr>
        <p:spPr bwMode="auto">
          <a:xfrm>
            <a:off x="6510338" y="2308225"/>
            <a:ext cx="1692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ALMA INTEGRÁLT TERMÉK</a:t>
            </a:r>
            <a:endParaRPr lang="hu-HU" altLang="hu-HU" sz="1200"/>
          </a:p>
        </p:txBody>
      </p:sp>
      <p:sp>
        <p:nvSpPr>
          <p:cNvPr id="21587" name="Rectangle 90"/>
          <p:cNvSpPr>
            <a:spLocks noChangeArrowheads="1"/>
          </p:cNvSpPr>
          <p:nvPr/>
        </p:nvSpPr>
        <p:spPr bwMode="auto">
          <a:xfrm>
            <a:off x="6510338" y="2481263"/>
            <a:ext cx="1771650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8" name="Rectangle 92"/>
          <p:cNvSpPr>
            <a:spLocks noChangeArrowheads="1"/>
          </p:cNvSpPr>
          <p:nvPr/>
        </p:nvSpPr>
        <p:spPr bwMode="auto">
          <a:xfrm>
            <a:off x="6510338" y="2486025"/>
            <a:ext cx="1825625" cy="2365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89" name="Rectangle 93"/>
          <p:cNvSpPr>
            <a:spLocks noChangeArrowheads="1"/>
          </p:cNvSpPr>
          <p:nvPr/>
        </p:nvSpPr>
        <p:spPr bwMode="auto">
          <a:xfrm>
            <a:off x="6510338" y="2484438"/>
            <a:ext cx="241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/IT/</a:t>
            </a:r>
            <a:endParaRPr lang="hu-HU" altLang="hu-HU" sz="1200"/>
          </a:p>
        </p:txBody>
      </p:sp>
      <p:sp>
        <p:nvSpPr>
          <p:cNvPr id="21590" name="Rectangle 94"/>
          <p:cNvSpPr>
            <a:spLocks noChangeArrowheads="1"/>
          </p:cNvSpPr>
          <p:nvPr/>
        </p:nvSpPr>
        <p:spPr bwMode="auto">
          <a:xfrm>
            <a:off x="6715125" y="248443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91" name="Rectangle 95"/>
          <p:cNvSpPr>
            <a:spLocks noChangeArrowheads="1"/>
          </p:cNvSpPr>
          <p:nvPr/>
        </p:nvSpPr>
        <p:spPr bwMode="auto">
          <a:xfrm>
            <a:off x="6510338" y="2722563"/>
            <a:ext cx="1825625" cy="234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92" name="Rectangle 96"/>
          <p:cNvSpPr>
            <a:spLocks noChangeArrowheads="1"/>
          </p:cNvSpPr>
          <p:nvPr/>
        </p:nvSpPr>
        <p:spPr bwMode="auto">
          <a:xfrm>
            <a:off x="6510338" y="2724150"/>
            <a:ext cx="172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GARANTÁLTAN EGÉSZSÉGES</a:t>
            </a:r>
            <a:endParaRPr lang="hu-HU" altLang="hu-HU" sz="1200"/>
          </a:p>
        </p:txBody>
      </p:sp>
      <p:sp>
        <p:nvSpPr>
          <p:cNvPr id="21593" name="Rectangle 97"/>
          <p:cNvSpPr>
            <a:spLocks noChangeArrowheads="1"/>
          </p:cNvSpPr>
          <p:nvPr/>
        </p:nvSpPr>
        <p:spPr bwMode="auto">
          <a:xfrm>
            <a:off x="8277225" y="2724150"/>
            <a:ext cx="285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94" name="Rectangle 98"/>
          <p:cNvSpPr>
            <a:spLocks noChangeArrowheads="1"/>
          </p:cNvSpPr>
          <p:nvPr/>
        </p:nvSpPr>
        <p:spPr bwMode="auto">
          <a:xfrm>
            <a:off x="6510338" y="2957513"/>
            <a:ext cx="1825625" cy="23653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595" name="Rectangle 99"/>
          <p:cNvSpPr>
            <a:spLocks noChangeArrowheads="1"/>
          </p:cNvSpPr>
          <p:nvPr/>
        </p:nvSpPr>
        <p:spPr bwMode="auto">
          <a:xfrm>
            <a:off x="6510338" y="2959100"/>
            <a:ext cx="3746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ALMA</a:t>
            </a:r>
            <a:endParaRPr lang="hu-HU" altLang="hu-HU" sz="1200"/>
          </a:p>
        </p:txBody>
      </p:sp>
      <p:sp>
        <p:nvSpPr>
          <p:cNvPr id="21596" name="Rectangle 100"/>
          <p:cNvSpPr>
            <a:spLocks noChangeArrowheads="1"/>
          </p:cNvSpPr>
          <p:nvPr/>
        </p:nvSpPr>
        <p:spPr bwMode="auto">
          <a:xfrm>
            <a:off x="6881813" y="2959100"/>
            <a:ext cx="381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1597" name="Rectangle 101"/>
          <p:cNvSpPr>
            <a:spLocks noChangeArrowheads="1"/>
          </p:cNvSpPr>
          <p:nvPr/>
        </p:nvSpPr>
        <p:spPr bwMode="auto">
          <a:xfrm>
            <a:off x="6926263" y="2959100"/>
            <a:ext cx="7762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GEA védjegy</a:t>
            </a:r>
            <a:endParaRPr lang="hu-HU" altLang="hu-HU" sz="1200"/>
          </a:p>
        </p:txBody>
      </p:sp>
      <p:sp>
        <p:nvSpPr>
          <p:cNvPr id="21598" name="Rectangle 102"/>
          <p:cNvSpPr>
            <a:spLocks noChangeArrowheads="1"/>
          </p:cNvSpPr>
          <p:nvPr/>
        </p:nvSpPr>
        <p:spPr bwMode="auto">
          <a:xfrm>
            <a:off x="7615238" y="2959100"/>
            <a:ext cx="285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599" name="Rectangle 103"/>
          <p:cNvSpPr>
            <a:spLocks noChangeArrowheads="1"/>
          </p:cNvSpPr>
          <p:nvPr/>
        </p:nvSpPr>
        <p:spPr bwMode="auto">
          <a:xfrm>
            <a:off x="6510338" y="3194050"/>
            <a:ext cx="1825625" cy="1444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00" name="Rectangle 104"/>
          <p:cNvSpPr>
            <a:spLocks noChangeArrowheads="1"/>
          </p:cNvSpPr>
          <p:nvPr/>
        </p:nvSpPr>
        <p:spPr bwMode="auto">
          <a:xfrm>
            <a:off x="6510338" y="3195638"/>
            <a:ext cx="3524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TANÚ</a:t>
            </a:r>
            <a:endParaRPr lang="hu-HU" altLang="hu-HU" sz="1200"/>
          </a:p>
        </p:txBody>
      </p:sp>
      <p:sp>
        <p:nvSpPr>
          <p:cNvPr id="21601" name="Rectangle 105"/>
          <p:cNvSpPr>
            <a:spLocks noChangeArrowheads="1"/>
          </p:cNvSpPr>
          <p:nvPr/>
        </p:nvSpPr>
        <p:spPr bwMode="auto">
          <a:xfrm>
            <a:off x="6859588" y="3195638"/>
            <a:ext cx="1231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SÍTÓ VÉDJEGYKÉNT </a:t>
            </a:r>
            <a:endParaRPr lang="hu-HU" altLang="hu-HU" sz="1200"/>
          </a:p>
        </p:txBody>
      </p:sp>
      <p:sp>
        <p:nvSpPr>
          <p:cNvPr id="21602" name="Rectangle 106"/>
          <p:cNvSpPr>
            <a:spLocks noChangeArrowheads="1"/>
          </p:cNvSpPr>
          <p:nvPr/>
        </p:nvSpPr>
        <p:spPr bwMode="auto">
          <a:xfrm>
            <a:off x="6510338" y="3338513"/>
            <a:ext cx="1825625" cy="234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03" name="Rectangle 107"/>
          <p:cNvSpPr>
            <a:spLocks noChangeArrowheads="1"/>
          </p:cNvSpPr>
          <p:nvPr/>
        </p:nvSpPr>
        <p:spPr bwMode="auto">
          <a:xfrm>
            <a:off x="6510338" y="3338513"/>
            <a:ext cx="1397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benyújtandó az MSZH </a:t>
            </a:r>
            <a:endParaRPr lang="hu-HU" altLang="hu-HU" sz="1200"/>
          </a:p>
        </p:txBody>
      </p:sp>
      <p:sp>
        <p:nvSpPr>
          <p:cNvPr id="21604" name="Rectangle 108"/>
          <p:cNvSpPr>
            <a:spLocks noChangeArrowheads="1"/>
          </p:cNvSpPr>
          <p:nvPr/>
        </p:nvSpPr>
        <p:spPr bwMode="auto">
          <a:xfrm>
            <a:off x="7893050" y="3338513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–</a:t>
            </a:r>
            <a:endParaRPr lang="hu-HU" altLang="hu-HU"/>
          </a:p>
        </p:txBody>
      </p:sp>
      <p:sp>
        <p:nvSpPr>
          <p:cNvPr id="21605" name="Rectangle 109"/>
          <p:cNvSpPr>
            <a:spLocks noChangeArrowheads="1"/>
          </p:cNvSpPr>
          <p:nvPr/>
        </p:nvSpPr>
        <p:spPr bwMode="auto">
          <a:xfrm>
            <a:off x="7977188" y="3338513"/>
            <a:ext cx="266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felé</a:t>
            </a:r>
            <a:endParaRPr lang="hu-HU" altLang="hu-HU" sz="1200"/>
          </a:p>
        </p:txBody>
      </p:sp>
      <p:sp>
        <p:nvSpPr>
          <p:cNvPr id="21606" name="Rectangle 110"/>
          <p:cNvSpPr>
            <a:spLocks noChangeArrowheads="1"/>
          </p:cNvSpPr>
          <p:nvPr/>
        </p:nvSpPr>
        <p:spPr bwMode="auto">
          <a:xfrm>
            <a:off x="7977188" y="3338513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607" name="Rectangle 111"/>
          <p:cNvSpPr>
            <a:spLocks noChangeArrowheads="1"/>
          </p:cNvSpPr>
          <p:nvPr/>
        </p:nvSpPr>
        <p:spPr bwMode="auto">
          <a:xfrm>
            <a:off x="350838" y="2006600"/>
            <a:ext cx="793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08" name="Rectangle 112"/>
          <p:cNvSpPr>
            <a:spLocks noChangeArrowheads="1"/>
          </p:cNvSpPr>
          <p:nvPr/>
        </p:nvSpPr>
        <p:spPr bwMode="auto">
          <a:xfrm>
            <a:off x="358775" y="2006600"/>
            <a:ext cx="20304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09" name="Rectangle 113"/>
          <p:cNvSpPr>
            <a:spLocks noChangeArrowheads="1"/>
          </p:cNvSpPr>
          <p:nvPr/>
        </p:nvSpPr>
        <p:spPr bwMode="auto">
          <a:xfrm>
            <a:off x="2389188" y="2006600"/>
            <a:ext cx="793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0" name="Rectangle 114"/>
          <p:cNvSpPr>
            <a:spLocks noChangeArrowheads="1"/>
          </p:cNvSpPr>
          <p:nvPr/>
        </p:nvSpPr>
        <p:spPr bwMode="auto">
          <a:xfrm>
            <a:off x="2397125" y="2006600"/>
            <a:ext cx="19859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1" name="Rectangle 115"/>
          <p:cNvSpPr>
            <a:spLocks noChangeArrowheads="1"/>
          </p:cNvSpPr>
          <p:nvPr/>
        </p:nvSpPr>
        <p:spPr bwMode="auto">
          <a:xfrm>
            <a:off x="4383088" y="2006600"/>
            <a:ext cx="793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2" name="Rectangle 116"/>
          <p:cNvSpPr>
            <a:spLocks noChangeArrowheads="1"/>
          </p:cNvSpPr>
          <p:nvPr/>
        </p:nvSpPr>
        <p:spPr bwMode="auto">
          <a:xfrm>
            <a:off x="4391025" y="2006600"/>
            <a:ext cx="203041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3" name="Rectangle 117"/>
          <p:cNvSpPr>
            <a:spLocks noChangeArrowheads="1"/>
          </p:cNvSpPr>
          <p:nvPr/>
        </p:nvSpPr>
        <p:spPr bwMode="auto">
          <a:xfrm>
            <a:off x="6421438" y="2006600"/>
            <a:ext cx="793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4" name="Rectangle 118"/>
          <p:cNvSpPr>
            <a:spLocks noChangeArrowheads="1"/>
          </p:cNvSpPr>
          <p:nvPr/>
        </p:nvSpPr>
        <p:spPr bwMode="auto">
          <a:xfrm>
            <a:off x="6429375" y="2006600"/>
            <a:ext cx="19859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5" name="Rectangle 119"/>
          <p:cNvSpPr>
            <a:spLocks noChangeArrowheads="1"/>
          </p:cNvSpPr>
          <p:nvPr/>
        </p:nvSpPr>
        <p:spPr bwMode="auto">
          <a:xfrm>
            <a:off x="8415338" y="2006600"/>
            <a:ext cx="793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6" name="Rectangle 120"/>
          <p:cNvSpPr>
            <a:spLocks noChangeArrowheads="1"/>
          </p:cNvSpPr>
          <p:nvPr/>
        </p:nvSpPr>
        <p:spPr bwMode="auto">
          <a:xfrm>
            <a:off x="350838" y="2014538"/>
            <a:ext cx="7937" cy="1762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7" name="Rectangle 121"/>
          <p:cNvSpPr>
            <a:spLocks noChangeArrowheads="1"/>
          </p:cNvSpPr>
          <p:nvPr/>
        </p:nvSpPr>
        <p:spPr bwMode="auto">
          <a:xfrm>
            <a:off x="2389188" y="2014538"/>
            <a:ext cx="7937" cy="1762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8" name="Rectangle 122"/>
          <p:cNvSpPr>
            <a:spLocks noChangeArrowheads="1"/>
          </p:cNvSpPr>
          <p:nvPr/>
        </p:nvSpPr>
        <p:spPr bwMode="auto">
          <a:xfrm>
            <a:off x="4383088" y="2014538"/>
            <a:ext cx="7937" cy="1762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19" name="Rectangle 123"/>
          <p:cNvSpPr>
            <a:spLocks noChangeArrowheads="1"/>
          </p:cNvSpPr>
          <p:nvPr/>
        </p:nvSpPr>
        <p:spPr bwMode="auto">
          <a:xfrm>
            <a:off x="6421438" y="2014538"/>
            <a:ext cx="7937" cy="1762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0" name="Rectangle 124"/>
          <p:cNvSpPr>
            <a:spLocks noChangeArrowheads="1"/>
          </p:cNvSpPr>
          <p:nvPr/>
        </p:nvSpPr>
        <p:spPr bwMode="auto">
          <a:xfrm>
            <a:off x="8415338" y="2014538"/>
            <a:ext cx="7937" cy="1762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1" name="Rectangle 125"/>
          <p:cNvSpPr>
            <a:spLocks noChangeArrowheads="1"/>
          </p:cNvSpPr>
          <p:nvPr/>
        </p:nvSpPr>
        <p:spPr bwMode="auto">
          <a:xfrm>
            <a:off x="712788" y="3783013"/>
            <a:ext cx="1676400" cy="555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2" name="Rectangle 126"/>
          <p:cNvSpPr>
            <a:spLocks noChangeArrowheads="1"/>
          </p:cNvSpPr>
          <p:nvPr/>
        </p:nvSpPr>
        <p:spPr bwMode="auto">
          <a:xfrm>
            <a:off x="2308225" y="3838575"/>
            <a:ext cx="80963" cy="17621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3" name="Rectangle 127"/>
          <p:cNvSpPr>
            <a:spLocks noChangeArrowheads="1"/>
          </p:cNvSpPr>
          <p:nvPr/>
        </p:nvSpPr>
        <p:spPr bwMode="auto">
          <a:xfrm>
            <a:off x="712788" y="5600700"/>
            <a:ext cx="1676400" cy="53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4" name="Rectangle 128"/>
          <p:cNvSpPr>
            <a:spLocks noChangeArrowheads="1"/>
          </p:cNvSpPr>
          <p:nvPr/>
        </p:nvSpPr>
        <p:spPr bwMode="auto">
          <a:xfrm>
            <a:off x="712788" y="3838575"/>
            <a:ext cx="1595437" cy="17621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1625" name="Picture 1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3838575"/>
            <a:ext cx="18510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26" name="Rectangle 130"/>
          <p:cNvSpPr>
            <a:spLocks noChangeArrowheads="1"/>
          </p:cNvSpPr>
          <p:nvPr/>
        </p:nvSpPr>
        <p:spPr bwMode="auto">
          <a:xfrm>
            <a:off x="2298700" y="5434013"/>
            <a:ext cx="4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627" name="Rectangle 131"/>
          <p:cNvSpPr>
            <a:spLocks noChangeArrowheads="1"/>
          </p:cNvSpPr>
          <p:nvPr/>
        </p:nvSpPr>
        <p:spPr bwMode="auto">
          <a:xfrm>
            <a:off x="2397125" y="3783013"/>
            <a:ext cx="80963" cy="8032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8" name="Rectangle 132"/>
          <p:cNvSpPr>
            <a:spLocks noChangeArrowheads="1"/>
          </p:cNvSpPr>
          <p:nvPr/>
        </p:nvSpPr>
        <p:spPr bwMode="auto">
          <a:xfrm>
            <a:off x="4303713" y="3783013"/>
            <a:ext cx="79375" cy="8032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29" name="Rectangle 133"/>
          <p:cNvSpPr>
            <a:spLocks noChangeArrowheads="1"/>
          </p:cNvSpPr>
          <p:nvPr/>
        </p:nvSpPr>
        <p:spPr bwMode="auto">
          <a:xfrm>
            <a:off x="2397125" y="4586288"/>
            <a:ext cx="1985963" cy="10683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30" name="Rectangle 134"/>
          <p:cNvSpPr>
            <a:spLocks noChangeArrowheads="1"/>
          </p:cNvSpPr>
          <p:nvPr/>
        </p:nvSpPr>
        <p:spPr bwMode="auto">
          <a:xfrm>
            <a:off x="2478088" y="3783013"/>
            <a:ext cx="1825625" cy="330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31" name="Rectangle 135"/>
          <p:cNvSpPr>
            <a:spLocks noChangeArrowheads="1"/>
          </p:cNvSpPr>
          <p:nvPr/>
        </p:nvSpPr>
        <p:spPr bwMode="auto">
          <a:xfrm>
            <a:off x="2478088" y="3878263"/>
            <a:ext cx="1674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ÖKOLÓGIAI GAZDÁLKODÁS</a:t>
            </a:r>
            <a:endParaRPr lang="hu-HU" altLang="hu-HU" sz="1200"/>
          </a:p>
        </p:txBody>
      </p:sp>
      <p:sp>
        <p:nvSpPr>
          <p:cNvPr id="21632" name="Rectangle 136"/>
          <p:cNvSpPr>
            <a:spLocks noChangeArrowheads="1"/>
          </p:cNvSpPr>
          <p:nvPr/>
        </p:nvSpPr>
        <p:spPr bwMode="auto">
          <a:xfrm>
            <a:off x="4171950" y="3878263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33" name="Rectangle 137"/>
          <p:cNvSpPr>
            <a:spLocks noChangeArrowheads="1"/>
          </p:cNvSpPr>
          <p:nvPr/>
        </p:nvSpPr>
        <p:spPr bwMode="auto">
          <a:xfrm>
            <a:off x="2478088" y="4113213"/>
            <a:ext cx="1825625" cy="2349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34" name="Rectangle 138"/>
          <p:cNvSpPr>
            <a:spLocks noChangeArrowheads="1"/>
          </p:cNvSpPr>
          <p:nvPr/>
        </p:nvSpPr>
        <p:spPr bwMode="auto">
          <a:xfrm>
            <a:off x="2478088" y="4111625"/>
            <a:ext cx="12969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ÖKOLÓGIAI TERMÉK</a:t>
            </a:r>
            <a:endParaRPr lang="hu-HU" altLang="hu-HU" sz="1200"/>
          </a:p>
        </p:txBody>
      </p:sp>
      <p:sp>
        <p:nvSpPr>
          <p:cNvPr id="21635" name="Rectangle 139"/>
          <p:cNvSpPr>
            <a:spLocks noChangeArrowheads="1"/>
          </p:cNvSpPr>
          <p:nvPr/>
        </p:nvSpPr>
        <p:spPr bwMode="auto">
          <a:xfrm>
            <a:off x="2478088" y="4281488"/>
            <a:ext cx="1360487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36" name="Rectangle 140"/>
          <p:cNvSpPr>
            <a:spLocks noChangeArrowheads="1"/>
          </p:cNvSpPr>
          <p:nvPr/>
        </p:nvSpPr>
        <p:spPr bwMode="auto">
          <a:xfrm>
            <a:off x="3838575" y="4111625"/>
            <a:ext cx="454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/ÖKO/</a:t>
            </a:r>
            <a:endParaRPr lang="hu-HU" altLang="hu-HU" sz="1200"/>
          </a:p>
        </p:txBody>
      </p:sp>
      <p:sp>
        <p:nvSpPr>
          <p:cNvPr id="21637" name="Rectangle 141"/>
          <p:cNvSpPr>
            <a:spLocks noChangeArrowheads="1"/>
          </p:cNvSpPr>
          <p:nvPr/>
        </p:nvSpPr>
        <p:spPr bwMode="auto">
          <a:xfrm>
            <a:off x="4237038" y="411162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38" name="Rectangle 142"/>
          <p:cNvSpPr>
            <a:spLocks noChangeArrowheads="1"/>
          </p:cNvSpPr>
          <p:nvPr/>
        </p:nvSpPr>
        <p:spPr bwMode="auto">
          <a:xfrm>
            <a:off x="2478088" y="4348163"/>
            <a:ext cx="1825625" cy="2381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39" name="Rectangle 143"/>
          <p:cNvSpPr>
            <a:spLocks noChangeArrowheads="1"/>
          </p:cNvSpPr>
          <p:nvPr/>
        </p:nvSpPr>
        <p:spPr bwMode="auto">
          <a:xfrm>
            <a:off x="2478088" y="4349750"/>
            <a:ext cx="19081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EU: Tanács 2092/91/EGK rend.</a:t>
            </a:r>
            <a:endParaRPr lang="hu-HU" altLang="hu-HU" sz="1200"/>
          </a:p>
        </p:txBody>
      </p:sp>
      <p:sp>
        <p:nvSpPr>
          <p:cNvPr id="21640" name="Rectangle 144"/>
          <p:cNvSpPr>
            <a:spLocks noChangeArrowheads="1"/>
          </p:cNvSpPr>
          <p:nvPr/>
        </p:nvSpPr>
        <p:spPr bwMode="auto">
          <a:xfrm>
            <a:off x="4102100" y="4349750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41" name="Rectangle 145"/>
          <p:cNvSpPr>
            <a:spLocks noChangeArrowheads="1"/>
          </p:cNvSpPr>
          <p:nvPr/>
        </p:nvSpPr>
        <p:spPr bwMode="auto">
          <a:xfrm>
            <a:off x="4391025" y="3783013"/>
            <a:ext cx="80963" cy="18716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42" name="Rectangle 146"/>
          <p:cNvSpPr>
            <a:spLocks noChangeArrowheads="1"/>
          </p:cNvSpPr>
          <p:nvPr/>
        </p:nvSpPr>
        <p:spPr bwMode="auto">
          <a:xfrm>
            <a:off x="6340475" y="3783013"/>
            <a:ext cx="80963" cy="18716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43" name="Rectangle 147"/>
          <p:cNvSpPr>
            <a:spLocks noChangeArrowheads="1"/>
          </p:cNvSpPr>
          <p:nvPr/>
        </p:nvSpPr>
        <p:spPr bwMode="auto">
          <a:xfrm>
            <a:off x="4471988" y="3783013"/>
            <a:ext cx="1868487" cy="18716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1644" name="Picture 14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38" y="3876675"/>
            <a:ext cx="1404937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45" name="Rectangle 149"/>
          <p:cNvSpPr>
            <a:spLocks noChangeArrowheads="1"/>
          </p:cNvSpPr>
          <p:nvPr/>
        </p:nvSpPr>
        <p:spPr bwMode="auto">
          <a:xfrm>
            <a:off x="6108700" y="5449888"/>
            <a:ext cx="28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1646" name="Rectangle 150"/>
          <p:cNvSpPr>
            <a:spLocks noChangeArrowheads="1"/>
          </p:cNvSpPr>
          <p:nvPr/>
        </p:nvSpPr>
        <p:spPr bwMode="auto">
          <a:xfrm>
            <a:off x="6429375" y="3783013"/>
            <a:ext cx="80963" cy="1289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47" name="Rectangle 151"/>
          <p:cNvSpPr>
            <a:spLocks noChangeArrowheads="1"/>
          </p:cNvSpPr>
          <p:nvPr/>
        </p:nvSpPr>
        <p:spPr bwMode="auto">
          <a:xfrm>
            <a:off x="8335963" y="3783013"/>
            <a:ext cx="79375" cy="1289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48" name="Rectangle 152"/>
          <p:cNvSpPr>
            <a:spLocks noChangeArrowheads="1"/>
          </p:cNvSpPr>
          <p:nvPr/>
        </p:nvSpPr>
        <p:spPr bwMode="auto">
          <a:xfrm>
            <a:off x="6429375" y="5072063"/>
            <a:ext cx="1985963" cy="5826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49" name="Rectangle 153"/>
          <p:cNvSpPr>
            <a:spLocks noChangeArrowheads="1"/>
          </p:cNvSpPr>
          <p:nvPr/>
        </p:nvSpPr>
        <p:spPr bwMode="auto">
          <a:xfrm>
            <a:off x="6510338" y="3783013"/>
            <a:ext cx="1825625" cy="330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50" name="Rectangle 154"/>
          <p:cNvSpPr>
            <a:spLocks noChangeArrowheads="1"/>
          </p:cNvSpPr>
          <p:nvPr/>
        </p:nvSpPr>
        <p:spPr bwMode="auto">
          <a:xfrm>
            <a:off x="6510338" y="3878263"/>
            <a:ext cx="1674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ÖKOLÓGIAI GAZDÁLKODÁS</a:t>
            </a:r>
            <a:endParaRPr lang="hu-HU" altLang="hu-HU" sz="1200"/>
          </a:p>
        </p:txBody>
      </p:sp>
      <p:sp>
        <p:nvSpPr>
          <p:cNvPr id="21651" name="Rectangle 155"/>
          <p:cNvSpPr>
            <a:spLocks noChangeArrowheads="1"/>
          </p:cNvSpPr>
          <p:nvPr/>
        </p:nvSpPr>
        <p:spPr bwMode="auto">
          <a:xfrm>
            <a:off x="8204200" y="3878263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52" name="Rectangle 156"/>
          <p:cNvSpPr>
            <a:spLocks noChangeArrowheads="1"/>
          </p:cNvSpPr>
          <p:nvPr/>
        </p:nvSpPr>
        <p:spPr bwMode="auto">
          <a:xfrm>
            <a:off x="6510338" y="4113213"/>
            <a:ext cx="1825625" cy="234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53" name="Rectangle 157"/>
          <p:cNvSpPr>
            <a:spLocks noChangeArrowheads="1"/>
          </p:cNvSpPr>
          <p:nvPr/>
        </p:nvSpPr>
        <p:spPr bwMode="auto">
          <a:xfrm>
            <a:off x="6510338" y="4111625"/>
            <a:ext cx="12969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ÖKOLÓGIAI TERMÉK</a:t>
            </a:r>
            <a:endParaRPr lang="hu-HU" altLang="hu-HU" sz="1200"/>
          </a:p>
        </p:txBody>
      </p:sp>
      <p:sp>
        <p:nvSpPr>
          <p:cNvPr id="21654" name="Rectangle 158"/>
          <p:cNvSpPr>
            <a:spLocks noChangeArrowheads="1"/>
          </p:cNvSpPr>
          <p:nvPr/>
        </p:nvSpPr>
        <p:spPr bwMode="auto">
          <a:xfrm>
            <a:off x="6510338" y="4292600"/>
            <a:ext cx="1360487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55" name="Rectangle 159"/>
          <p:cNvSpPr>
            <a:spLocks noChangeArrowheads="1"/>
          </p:cNvSpPr>
          <p:nvPr/>
        </p:nvSpPr>
        <p:spPr bwMode="auto">
          <a:xfrm>
            <a:off x="7870825" y="4111625"/>
            <a:ext cx="454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/ÖKO/</a:t>
            </a:r>
            <a:endParaRPr lang="hu-HU" altLang="hu-HU" sz="1200"/>
          </a:p>
        </p:txBody>
      </p:sp>
      <p:sp>
        <p:nvSpPr>
          <p:cNvPr id="21656" name="Rectangle 160"/>
          <p:cNvSpPr>
            <a:spLocks noChangeArrowheads="1"/>
          </p:cNvSpPr>
          <p:nvPr/>
        </p:nvSpPr>
        <p:spPr bwMode="auto">
          <a:xfrm>
            <a:off x="8269288" y="411162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 b="1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57" name="Rectangle 161"/>
          <p:cNvSpPr>
            <a:spLocks noChangeArrowheads="1"/>
          </p:cNvSpPr>
          <p:nvPr/>
        </p:nvSpPr>
        <p:spPr bwMode="auto">
          <a:xfrm>
            <a:off x="6510338" y="4348163"/>
            <a:ext cx="1825625" cy="1444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58" name="Rectangle 162"/>
          <p:cNvSpPr>
            <a:spLocks noChangeArrowheads="1"/>
          </p:cNvSpPr>
          <p:nvPr/>
        </p:nvSpPr>
        <p:spPr bwMode="auto">
          <a:xfrm>
            <a:off x="6510338" y="4349750"/>
            <a:ext cx="2009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FVM által jóváhagyott ellenőrző </a:t>
            </a:r>
            <a:endParaRPr lang="hu-HU" altLang="hu-HU" sz="1200"/>
          </a:p>
        </p:txBody>
      </p:sp>
      <p:sp>
        <p:nvSpPr>
          <p:cNvPr id="21659" name="Rectangle 163"/>
          <p:cNvSpPr>
            <a:spLocks noChangeArrowheads="1"/>
          </p:cNvSpPr>
          <p:nvPr/>
        </p:nvSpPr>
        <p:spPr bwMode="auto">
          <a:xfrm>
            <a:off x="6510338" y="4492625"/>
            <a:ext cx="1825625" cy="2365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60" name="Rectangle 164"/>
          <p:cNvSpPr>
            <a:spLocks noChangeArrowheads="1"/>
          </p:cNvSpPr>
          <p:nvPr/>
        </p:nvSpPr>
        <p:spPr bwMode="auto">
          <a:xfrm>
            <a:off x="6510338" y="4492625"/>
            <a:ext cx="652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szervezet: </a:t>
            </a:r>
            <a:endParaRPr lang="hu-HU" altLang="hu-HU" sz="1200"/>
          </a:p>
        </p:txBody>
      </p:sp>
      <p:sp>
        <p:nvSpPr>
          <p:cNvPr id="21661" name="Rectangle 165"/>
          <p:cNvSpPr>
            <a:spLocks noChangeArrowheads="1"/>
          </p:cNvSpPr>
          <p:nvPr/>
        </p:nvSpPr>
        <p:spPr bwMode="auto">
          <a:xfrm>
            <a:off x="7045325" y="4492625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62" name="Rectangle 166"/>
          <p:cNvSpPr>
            <a:spLocks noChangeArrowheads="1"/>
          </p:cNvSpPr>
          <p:nvPr/>
        </p:nvSpPr>
        <p:spPr bwMode="auto">
          <a:xfrm>
            <a:off x="6510338" y="4729163"/>
            <a:ext cx="1825625" cy="1254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63" name="Rectangle 167"/>
          <p:cNvSpPr>
            <a:spLocks noChangeArrowheads="1"/>
          </p:cNvSpPr>
          <p:nvPr/>
        </p:nvSpPr>
        <p:spPr bwMode="auto">
          <a:xfrm>
            <a:off x="6461125" y="4684713"/>
            <a:ext cx="19272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BIOKONTROLL HUNGÁRIA KHT.</a:t>
            </a:r>
            <a:endParaRPr lang="hu-HU" altLang="hu-HU" sz="1200"/>
          </a:p>
        </p:txBody>
      </p:sp>
      <p:sp>
        <p:nvSpPr>
          <p:cNvPr id="21664" name="Rectangle 168"/>
          <p:cNvSpPr>
            <a:spLocks noChangeArrowheads="1"/>
          </p:cNvSpPr>
          <p:nvPr/>
        </p:nvSpPr>
        <p:spPr bwMode="auto">
          <a:xfrm>
            <a:off x="8196263" y="4730750"/>
            <a:ext cx="34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65" name="Rectangle 169"/>
          <p:cNvSpPr>
            <a:spLocks noChangeArrowheads="1"/>
          </p:cNvSpPr>
          <p:nvPr/>
        </p:nvSpPr>
        <p:spPr bwMode="auto">
          <a:xfrm>
            <a:off x="6510338" y="4868863"/>
            <a:ext cx="1825625" cy="2174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66" name="Rectangle 170"/>
          <p:cNvSpPr>
            <a:spLocks noChangeArrowheads="1"/>
          </p:cNvSpPr>
          <p:nvPr/>
        </p:nvSpPr>
        <p:spPr bwMode="auto">
          <a:xfrm>
            <a:off x="6510338" y="4870450"/>
            <a:ext cx="2555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/HU</a:t>
            </a:r>
            <a:endParaRPr lang="hu-HU" altLang="hu-HU" sz="1200"/>
          </a:p>
        </p:txBody>
      </p:sp>
      <p:sp>
        <p:nvSpPr>
          <p:cNvPr id="21667" name="Rectangle 171"/>
          <p:cNvSpPr>
            <a:spLocks noChangeArrowheads="1"/>
          </p:cNvSpPr>
          <p:nvPr/>
        </p:nvSpPr>
        <p:spPr bwMode="auto">
          <a:xfrm>
            <a:off x="6757988" y="4870450"/>
            <a:ext cx="460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-</a:t>
            </a:r>
            <a:endParaRPr lang="hu-HU" altLang="hu-HU" sz="1200"/>
          </a:p>
        </p:txBody>
      </p:sp>
      <p:sp>
        <p:nvSpPr>
          <p:cNvPr id="21668" name="Rectangle 172"/>
          <p:cNvSpPr>
            <a:spLocks noChangeArrowheads="1"/>
          </p:cNvSpPr>
          <p:nvPr/>
        </p:nvSpPr>
        <p:spPr bwMode="auto">
          <a:xfrm>
            <a:off x="6813550" y="4870450"/>
            <a:ext cx="2794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ÖKO</a:t>
            </a:r>
            <a:endParaRPr lang="hu-HU" altLang="hu-HU" sz="1200"/>
          </a:p>
        </p:txBody>
      </p:sp>
      <p:sp>
        <p:nvSpPr>
          <p:cNvPr id="21669" name="Rectangle 173"/>
          <p:cNvSpPr>
            <a:spLocks noChangeArrowheads="1"/>
          </p:cNvSpPr>
          <p:nvPr/>
        </p:nvSpPr>
        <p:spPr bwMode="auto">
          <a:xfrm>
            <a:off x="7118350" y="4870450"/>
            <a:ext cx="460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-</a:t>
            </a:r>
            <a:endParaRPr lang="hu-HU" altLang="hu-HU" sz="1200"/>
          </a:p>
        </p:txBody>
      </p:sp>
      <p:sp>
        <p:nvSpPr>
          <p:cNvPr id="21670" name="Rectangle 174"/>
          <p:cNvSpPr>
            <a:spLocks noChangeArrowheads="1"/>
          </p:cNvSpPr>
          <p:nvPr/>
        </p:nvSpPr>
        <p:spPr bwMode="auto">
          <a:xfrm>
            <a:off x="7164388" y="4870450"/>
            <a:ext cx="215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01/</a:t>
            </a:r>
            <a:endParaRPr lang="hu-HU" altLang="hu-HU" sz="1200"/>
          </a:p>
        </p:txBody>
      </p:sp>
      <p:sp>
        <p:nvSpPr>
          <p:cNvPr id="21671" name="Rectangle 175"/>
          <p:cNvSpPr>
            <a:spLocks noChangeArrowheads="1"/>
          </p:cNvSpPr>
          <p:nvPr/>
        </p:nvSpPr>
        <p:spPr bwMode="auto">
          <a:xfrm>
            <a:off x="7153275" y="4870450"/>
            <a:ext cx="349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 </a:t>
            </a:r>
            <a:endParaRPr lang="hu-HU" altLang="hu-HU" sz="1200"/>
          </a:p>
        </p:txBody>
      </p:sp>
      <p:sp>
        <p:nvSpPr>
          <p:cNvPr id="21672" name="Rectangle 176"/>
          <p:cNvSpPr>
            <a:spLocks noChangeArrowheads="1"/>
          </p:cNvSpPr>
          <p:nvPr/>
        </p:nvSpPr>
        <p:spPr bwMode="auto">
          <a:xfrm>
            <a:off x="350838" y="37766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3" name="Rectangle 177"/>
          <p:cNvSpPr>
            <a:spLocks noChangeArrowheads="1"/>
          </p:cNvSpPr>
          <p:nvPr/>
        </p:nvSpPr>
        <p:spPr bwMode="auto">
          <a:xfrm>
            <a:off x="358775" y="3776663"/>
            <a:ext cx="203041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4" name="Rectangle 178"/>
          <p:cNvSpPr>
            <a:spLocks noChangeArrowheads="1"/>
          </p:cNvSpPr>
          <p:nvPr/>
        </p:nvSpPr>
        <p:spPr bwMode="auto">
          <a:xfrm>
            <a:off x="2389188" y="37766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5" name="Rectangle 179"/>
          <p:cNvSpPr>
            <a:spLocks noChangeArrowheads="1"/>
          </p:cNvSpPr>
          <p:nvPr/>
        </p:nvSpPr>
        <p:spPr bwMode="auto">
          <a:xfrm>
            <a:off x="2397125" y="3776663"/>
            <a:ext cx="19859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6" name="Rectangle 180"/>
          <p:cNvSpPr>
            <a:spLocks noChangeArrowheads="1"/>
          </p:cNvSpPr>
          <p:nvPr/>
        </p:nvSpPr>
        <p:spPr bwMode="auto">
          <a:xfrm>
            <a:off x="4383088" y="37766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7" name="Rectangle 181"/>
          <p:cNvSpPr>
            <a:spLocks noChangeArrowheads="1"/>
          </p:cNvSpPr>
          <p:nvPr/>
        </p:nvSpPr>
        <p:spPr bwMode="auto">
          <a:xfrm>
            <a:off x="4391025" y="3776663"/>
            <a:ext cx="203041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78" name="Rectangle 182"/>
          <p:cNvSpPr>
            <a:spLocks noChangeArrowheads="1"/>
          </p:cNvSpPr>
          <p:nvPr/>
        </p:nvSpPr>
        <p:spPr bwMode="auto">
          <a:xfrm>
            <a:off x="6421438" y="37766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79" name="Rectangle 183"/>
          <p:cNvSpPr>
            <a:spLocks noChangeArrowheads="1"/>
          </p:cNvSpPr>
          <p:nvPr/>
        </p:nvSpPr>
        <p:spPr bwMode="auto">
          <a:xfrm>
            <a:off x="6429375" y="3776663"/>
            <a:ext cx="19859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80" name="Rectangle 184"/>
          <p:cNvSpPr>
            <a:spLocks noChangeArrowheads="1"/>
          </p:cNvSpPr>
          <p:nvPr/>
        </p:nvSpPr>
        <p:spPr bwMode="auto">
          <a:xfrm>
            <a:off x="8415338" y="37766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200"/>
          </a:p>
        </p:txBody>
      </p:sp>
      <p:sp>
        <p:nvSpPr>
          <p:cNvPr id="21681" name="Rectangle 185"/>
          <p:cNvSpPr>
            <a:spLocks noChangeArrowheads="1"/>
          </p:cNvSpPr>
          <p:nvPr/>
        </p:nvSpPr>
        <p:spPr bwMode="auto">
          <a:xfrm>
            <a:off x="350838" y="3783013"/>
            <a:ext cx="7937" cy="18716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2" name="Rectangle 186"/>
          <p:cNvSpPr>
            <a:spLocks noChangeArrowheads="1"/>
          </p:cNvSpPr>
          <p:nvPr/>
        </p:nvSpPr>
        <p:spPr bwMode="auto">
          <a:xfrm>
            <a:off x="35083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3" name="Rectangle 187"/>
          <p:cNvSpPr>
            <a:spLocks noChangeArrowheads="1"/>
          </p:cNvSpPr>
          <p:nvPr/>
        </p:nvSpPr>
        <p:spPr bwMode="auto">
          <a:xfrm>
            <a:off x="35083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4" name="Rectangle 188"/>
          <p:cNvSpPr>
            <a:spLocks noChangeArrowheads="1"/>
          </p:cNvSpPr>
          <p:nvPr/>
        </p:nvSpPr>
        <p:spPr bwMode="auto">
          <a:xfrm>
            <a:off x="358775" y="5654675"/>
            <a:ext cx="203041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5" name="Rectangle 189"/>
          <p:cNvSpPr>
            <a:spLocks noChangeArrowheads="1"/>
          </p:cNvSpPr>
          <p:nvPr/>
        </p:nvSpPr>
        <p:spPr bwMode="auto">
          <a:xfrm>
            <a:off x="2389188" y="3783013"/>
            <a:ext cx="7937" cy="18716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6" name="Rectangle 190"/>
          <p:cNvSpPr>
            <a:spLocks noChangeArrowheads="1"/>
          </p:cNvSpPr>
          <p:nvPr/>
        </p:nvSpPr>
        <p:spPr bwMode="auto">
          <a:xfrm>
            <a:off x="238918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7" name="Rectangle 191"/>
          <p:cNvSpPr>
            <a:spLocks noChangeArrowheads="1"/>
          </p:cNvSpPr>
          <p:nvPr/>
        </p:nvSpPr>
        <p:spPr bwMode="auto">
          <a:xfrm>
            <a:off x="2397125" y="5654675"/>
            <a:ext cx="19859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8" name="Rectangle 192"/>
          <p:cNvSpPr>
            <a:spLocks noChangeArrowheads="1"/>
          </p:cNvSpPr>
          <p:nvPr/>
        </p:nvSpPr>
        <p:spPr bwMode="auto">
          <a:xfrm>
            <a:off x="4383088" y="3783013"/>
            <a:ext cx="7937" cy="18716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89" name="Rectangle 193"/>
          <p:cNvSpPr>
            <a:spLocks noChangeArrowheads="1"/>
          </p:cNvSpPr>
          <p:nvPr/>
        </p:nvSpPr>
        <p:spPr bwMode="auto">
          <a:xfrm>
            <a:off x="438308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0" name="Rectangle 194"/>
          <p:cNvSpPr>
            <a:spLocks noChangeArrowheads="1"/>
          </p:cNvSpPr>
          <p:nvPr/>
        </p:nvSpPr>
        <p:spPr bwMode="auto">
          <a:xfrm>
            <a:off x="4391025" y="5654675"/>
            <a:ext cx="203041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1" name="Rectangle 195"/>
          <p:cNvSpPr>
            <a:spLocks noChangeArrowheads="1"/>
          </p:cNvSpPr>
          <p:nvPr/>
        </p:nvSpPr>
        <p:spPr bwMode="auto">
          <a:xfrm>
            <a:off x="6421438" y="3783013"/>
            <a:ext cx="7937" cy="18716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2" name="Rectangle 196"/>
          <p:cNvSpPr>
            <a:spLocks noChangeArrowheads="1"/>
          </p:cNvSpPr>
          <p:nvPr/>
        </p:nvSpPr>
        <p:spPr bwMode="auto">
          <a:xfrm>
            <a:off x="642143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3" name="Rectangle 197"/>
          <p:cNvSpPr>
            <a:spLocks noChangeArrowheads="1"/>
          </p:cNvSpPr>
          <p:nvPr/>
        </p:nvSpPr>
        <p:spPr bwMode="auto">
          <a:xfrm>
            <a:off x="6429375" y="5654675"/>
            <a:ext cx="19859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4" name="Rectangle 198"/>
          <p:cNvSpPr>
            <a:spLocks noChangeArrowheads="1"/>
          </p:cNvSpPr>
          <p:nvPr/>
        </p:nvSpPr>
        <p:spPr bwMode="auto">
          <a:xfrm>
            <a:off x="8415338" y="3783013"/>
            <a:ext cx="7937" cy="18716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5" name="Rectangle 199"/>
          <p:cNvSpPr>
            <a:spLocks noChangeArrowheads="1"/>
          </p:cNvSpPr>
          <p:nvPr/>
        </p:nvSpPr>
        <p:spPr bwMode="auto">
          <a:xfrm>
            <a:off x="841533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6" name="Rectangle 200"/>
          <p:cNvSpPr>
            <a:spLocks noChangeArrowheads="1"/>
          </p:cNvSpPr>
          <p:nvPr/>
        </p:nvSpPr>
        <p:spPr bwMode="auto">
          <a:xfrm>
            <a:off x="8415338" y="565467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1697" name="Rectangle 201"/>
          <p:cNvSpPr>
            <a:spLocks noChangeArrowheads="1"/>
          </p:cNvSpPr>
          <p:nvPr/>
        </p:nvSpPr>
        <p:spPr bwMode="auto">
          <a:xfrm>
            <a:off x="801688" y="5662613"/>
            <a:ext cx="42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5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pic>
        <p:nvPicPr>
          <p:cNvPr id="21698" name="Picture 2" descr="D:\02_KEPEK\01_MUNKA_képek\kollegak\kajati\GEA-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913" y="2011363"/>
            <a:ext cx="2076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99" name="Rectangle 69"/>
          <p:cNvSpPr>
            <a:spLocks noChangeArrowheads="1"/>
          </p:cNvSpPr>
          <p:nvPr/>
        </p:nvSpPr>
        <p:spPr bwMode="auto">
          <a:xfrm>
            <a:off x="2555875" y="3500438"/>
            <a:ext cx="460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-</a:t>
            </a:r>
            <a:endParaRPr lang="hu-HU" altLang="hu-HU" sz="1200"/>
          </a:p>
        </p:txBody>
      </p:sp>
      <p:sp>
        <p:nvSpPr>
          <p:cNvPr id="21700" name="Rectangle 71"/>
          <p:cNvSpPr>
            <a:spLocks noChangeArrowheads="1"/>
          </p:cNvSpPr>
          <p:nvPr/>
        </p:nvSpPr>
        <p:spPr bwMode="auto">
          <a:xfrm>
            <a:off x="2771775" y="3500438"/>
            <a:ext cx="16303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200">
                <a:solidFill>
                  <a:srgbClr val="000000"/>
                </a:solidFill>
              </a:rPr>
              <a:t>magyar,szlovén, spanyol</a:t>
            </a:r>
            <a:endParaRPr lang="hu-HU" altLang="hu-HU" sz="1200"/>
          </a:p>
        </p:txBody>
      </p:sp>
      <p:pic>
        <p:nvPicPr>
          <p:cNvPr id="21701" name="Picture 2" descr="D:\02_KEPEK\01_MUNKA_képek\kollegak\kajati\ékaszalma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55563"/>
            <a:ext cx="28971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484916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altLang="hu-HU" sz="2400">
                <a:solidFill>
                  <a:srgbClr val="FFFFFF"/>
                </a:solidFill>
              </a:rPr>
              <a:t>      ÉKASZ TANULMÁNY</a:t>
            </a:r>
            <a:endParaRPr lang="hu-HU" altLang="hu-HU" sz="1800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073150" y="1706563"/>
            <a:ext cx="1643063" cy="42703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1412875" y="1706563"/>
            <a:ext cx="1376363" cy="412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722563" y="1747838"/>
            <a:ext cx="66675" cy="13414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1412875" y="3089275"/>
            <a:ext cx="1376363" cy="44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1412875" y="1747838"/>
            <a:ext cx="1309688" cy="13414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1747838"/>
            <a:ext cx="1397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2654300" y="2954338"/>
            <a:ext cx="412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3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altLang="hu-HU"/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2795588" y="1706563"/>
            <a:ext cx="66675" cy="4587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39" name="Rectangle 13"/>
          <p:cNvSpPr>
            <a:spLocks noChangeArrowheads="1"/>
          </p:cNvSpPr>
          <p:nvPr/>
        </p:nvSpPr>
        <p:spPr bwMode="auto">
          <a:xfrm>
            <a:off x="4359275" y="1706563"/>
            <a:ext cx="65088" cy="4587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40" name="Rectangle 14"/>
          <p:cNvSpPr>
            <a:spLocks noChangeArrowheads="1"/>
          </p:cNvSpPr>
          <p:nvPr/>
        </p:nvSpPr>
        <p:spPr bwMode="auto">
          <a:xfrm>
            <a:off x="2795588" y="2165350"/>
            <a:ext cx="1628775" cy="9683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41" name="Rectangle 15"/>
          <p:cNvSpPr>
            <a:spLocks noChangeArrowheads="1"/>
          </p:cNvSpPr>
          <p:nvPr/>
        </p:nvSpPr>
        <p:spPr bwMode="auto">
          <a:xfrm>
            <a:off x="2862263" y="1706563"/>
            <a:ext cx="1497012" cy="2667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42" name="Rectangle 16"/>
          <p:cNvSpPr>
            <a:spLocks noChangeArrowheads="1"/>
          </p:cNvSpPr>
          <p:nvPr/>
        </p:nvSpPr>
        <p:spPr bwMode="auto">
          <a:xfrm>
            <a:off x="2862263" y="1781175"/>
            <a:ext cx="13573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OLTALOM ALATT ÁLLÓ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4135438" y="17811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2862263" y="1973263"/>
            <a:ext cx="1497012" cy="1920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2862263" y="1971675"/>
            <a:ext cx="10668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FÖLDRAJZI JELZÉS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46" name="Rectangle 22"/>
          <p:cNvSpPr>
            <a:spLocks noChangeArrowheads="1"/>
          </p:cNvSpPr>
          <p:nvPr/>
        </p:nvSpPr>
        <p:spPr bwMode="auto">
          <a:xfrm>
            <a:off x="3900488" y="1971675"/>
            <a:ext cx="21907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/OFJ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47" name="Rectangle 23"/>
          <p:cNvSpPr>
            <a:spLocks noChangeArrowheads="1"/>
          </p:cNvSpPr>
          <p:nvPr/>
        </p:nvSpPr>
        <p:spPr bwMode="auto">
          <a:xfrm>
            <a:off x="4125913" y="1974850"/>
            <a:ext cx="444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/</a:t>
            </a:r>
            <a:endParaRPr lang="hu-HU" altLang="hu-HU"/>
          </a:p>
        </p:txBody>
      </p:sp>
      <p:sp>
        <p:nvSpPr>
          <p:cNvPr id="22548" name="Rectangle 24"/>
          <p:cNvSpPr>
            <a:spLocks noChangeArrowheads="1"/>
          </p:cNvSpPr>
          <p:nvPr/>
        </p:nvSpPr>
        <p:spPr bwMode="auto">
          <a:xfrm>
            <a:off x="4154488" y="19748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49" name="Rectangle 25"/>
          <p:cNvSpPr>
            <a:spLocks noChangeArrowheads="1"/>
          </p:cNvSpPr>
          <p:nvPr/>
        </p:nvSpPr>
        <p:spPr bwMode="auto">
          <a:xfrm>
            <a:off x="4430713" y="1706563"/>
            <a:ext cx="6826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0" name="Rectangle 26"/>
          <p:cNvSpPr>
            <a:spLocks noChangeArrowheads="1"/>
          </p:cNvSpPr>
          <p:nvPr/>
        </p:nvSpPr>
        <p:spPr bwMode="auto">
          <a:xfrm>
            <a:off x="6030913" y="1706563"/>
            <a:ext cx="6826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1" name="Rectangle 27"/>
          <p:cNvSpPr>
            <a:spLocks noChangeArrowheads="1"/>
          </p:cNvSpPr>
          <p:nvPr/>
        </p:nvSpPr>
        <p:spPr bwMode="auto">
          <a:xfrm>
            <a:off x="4430713" y="1973263"/>
            <a:ext cx="1668462" cy="11604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2" name="Rectangle 28"/>
          <p:cNvSpPr>
            <a:spLocks noChangeArrowheads="1"/>
          </p:cNvSpPr>
          <p:nvPr/>
        </p:nvSpPr>
        <p:spPr bwMode="auto">
          <a:xfrm>
            <a:off x="4498975" y="1706563"/>
            <a:ext cx="1531938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3" name="Rectangle 29"/>
          <p:cNvSpPr>
            <a:spLocks noChangeArrowheads="1"/>
          </p:cNvSpPr>
          <p:nvPr/>
        </p:nvSpPr>
        <p:spPr bwMode="auto">
          <a:xfrm>
            <a:off x="4498975" y="17811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54" name="Rectangle 30"/>
          <p:cNvSpPr>
            <a:spLocks noChangeArrowheads="1"/>
          </p:cNvSpPr>
          <p:nvPr/>
        </p:nvSpPr>
        <p:spPr bwMode="auto">
          <a:xfrm>
            <a:off x="6103938" y="1706563"/>
            <a:ext cx="66675" cy="1385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5" name="Rectangle 31"/>
          <p:cNvSpPr>
            <a:spLocks noChangeArrowheads="1"/>
          </p:cNvSpPr>
          <p:nvPr/>
        </p:nvSpPr>
        <p:spPr bwMode="auto">
          <a:xfrm>
            <a:off x="7667625" y="1706563"/>
            <a:ext cx="65088" cy="1385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6" name="Rectangle 32"/>
          <p:cNvSpPr>
            <a:spLocks noChangeArrowheads="1"/>
          </p:cNvSpPr>
          <p:nvPr/>
        </p:nvSpPr>
        <p:spPr bwMode="auto">
          <a:xfrm>
            <a:off x="6103938" y="3092450"/>
            <a:ext cx="1628775" cy="412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7" name="Rectangle 33"/>
          <p:cNvSpPr>
            <a:spLocks noChangeArrowheads="1"/>
          </p:cNvSpPr>
          <p:nvPr/>
        </p:nvSpPr>
        <p:spPr bwMode="auto">
          <a:xfrm>
            <a:off x="6170613" y="1706563"/>
            <a:ext cx="149701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58" name="Rectangle 34"/>
          <p:cNvSpPr>
            <a:spLocks noChangeArrowheads="1"/>
          </p:cNvSpPr>
          <p:nvPr/>
        </p:nvSpPr>
        <p:spPr bwMode="auto">
          <a:xfrm>
            <a:off x="6170613" y="1781175"/>
            <a:ext cx="13573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OLTALOM ALATT ÁLLÓ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59" name="Rectangle 36"/>
          <p:cNvSpPr>
            <a:spLocks noChangeArrowheads="1"/>
          </p:cNvSpPr>
          <p:nvPr/>
        </p:nvSpPr>
        <p:spPr bwMode="auto">
          <a:xfrm>
            <a:off x="7443788" y="17811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60" name="Rectangle 37"/>
          <p:cNvSpPr>
            <a:spLocks noChangeArrowheads="1"/>
          </p:cNvSpPr>
          <p:nvPr/>
        </p:nvSpPr>
        <p:spPr bwMode="auto">
          <a:xfrm>
            <a:off x="6170613" y="1973263"/>
            <a:ext cx="1497012" cy="115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61" name="Rectangle 40"/>
          <p:cNvSpPr>
            <a:spLocks noChangeArrowheads="1"/>
          </p:cNvSpPr>
          <p:nvPr/>
        </p:nvSpPr>
        <p:spPr bwMode="auto">
          <a:xfrm>
            <a:off x="7208838" y="1973263"/>
            <a:ext cx="26987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/OFJ/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62" name="Rectangle 41"/>
          <p:cNvSpPr>
            <a:spLocks noChangeArrowheads="1"/>
          </p:cNvSpPr>
          <p:nvPr/>
        </p:nvSpPr>
        <p:spPr bwMode="auto">
          <a:xfrm>
            <a:off x="7464425" y="19732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63" name="Rectangle 42"/>
          <p:cNvSpPr>
            <a:spLocks noChangeArrowheads="1"/>
          </p:cNvSpPr>
          <p:nvPr/>
        </p:nvSpPr>
        <p:spPr bwMode="auto">
          <a:xfrm>
            <a:off x="6170613" y="2089150"/>
            <a:ext cx="1497012" cy="1158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64" name="Rectangle 44"/>
          <p:cNvSpPr>
            <a:spLocks noChangeArrowheads="1"/>
          </p:cNvSpPr>
          <p:nvPr/>
        </p:nvSpPr>
        <p:spPr bwMode="auto">
          <a:xfrm>
            <a:off x="6554788" y="209073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65" name="Rectangle 45"/>
          <p:cNvSpPr>
            <a:spLocks noChangeArrowheads="1"/>
          </p:cNvSpPr>
          <p:nvPr/>
        </p:nvSpPr>
        <p:spPr bwMode="auto">
          <a:xfrm>
            <a:off x="6170613" y="2205038"/>
            <a:ext cx="1497012" cy="114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66" name="Rectangle 46"/>
          <p:cNvSpPr>
            <a:spLocks noChangeArrowheads="1"/>
          </p:cNvSpPr>
          <p:nvPr/>
        </p:nvSpPr>
        <p:spPr bwMode="auto">
          <a:xfrm>
            <a:off x="6402388" y="2203450"/>
            <a:ext cx="349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67" name="Rectangle 47"/>
          <p:cNvSpPr>
            <a:spLocks noChangeArrowheads="1"/>
          </p:cNvSpPr>
          <p:nvPr/>
        </p:nvSpPr>
        <p:spPr bwMode="auto">
          <a:xfrm>
            <a:off x="6435725" y="22034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68" name="Rectangle 49"/>
          <p:cNvSpPr>
            <a:spLocks noChangeArrowheads="1"/>
          </p:cNvSpPr>
          <p:nvPr/>
        </p:nvSpPr>
        <p:spPr bwMode="auto">
          <a:xfrm>
            <a:off x="7292975" y="22034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69" name="Rectangle 50"/>
          <p:cNvSpPr>
            <a:spLocks noChangeArrowheads="1"/>
          </p:cNvSpPr>
          <p:nvPr/>
        </p:nvSpPr>
        <p:spPr bwMode="auto">
          <a:xfrm>
            <a:off x="6170613" y="2319338"/>
            <a:ext cx="1497012" cy="1174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70" name="Rectangle 51"/>
          <p:cNvSpPr>
            <a:spLocks noChangeArrowheads="1"/>
          </p:cNvSpPr>
          <p:nvPr/>
        </p:nvSpPr>
        <p:spPr bwMode="auto">
          <a:xfrm>
            <a:off x="6402388" y="2317750"/>
            <a:ext cx="349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71" name="Rectangle 52"/>
          <p:cNvSpPr>
            <a:spLocks noChangeArrowheads="1"/>
          </p:cNvSpPr>
          <p:nvPr/>
        </p:nvSpPr>
        <p:spPr bwMode="auto">
          <a:xfrm>
            <a:off x="6435725" y="23177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72" name="Rectangle 54"/>
          <p:cNvSpPr>
            <a:spLocks noChangeArrowheads="1"/>
          </p:cNvSpPr>
          <p:nvPr/>
        </p:nvSpPr>
        <p:spPr bwMode="auto">
          <a:xfrm>
            <a:off x="7286625" y="23177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73" name="Rectangle 55"/>
          <p:cNvSpPr>
            <a:spLocks noChangeArrowheads="1"/>
          </p:cNvSpPr>
          <p:nvPr/>
        </p:nvSpPr>
        <p:spPr bwMode="auto">
          <a:xfrm>
            <a:off x="6170613" y="2436813"/>
            <a:ext cx="1497012" cy="115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74" name="Rectangle 56"/>
          <p:cNvSpPr>
            <a:spLocks noChangeArrowheads="1"/>
          </p:cNvSpPr>
          <p:nvPr/>
        </p:nvSpPr>
        <p:spPr bwMode="auto">
          <a:xfrm>
            <a:off x="6402388" y="2436813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75" name="Rectangle 57"/>
          <p:cNvSpPr>
            <a:spLocks noChangeArrowheads="1"/>
          </p:cNvSpPr>
          <p:nvPr/>
        </p:nvSpPr>
        <p:spPr bwMode="auto">
          <a:xfrm>
            <a:off x="6435725" y="24368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76" name="Rectangle 59"/>
          <p:cNvSpPr>
            <a:spLocks noChangeArrowheads="1"/>
          </p:cNvSpPr>
          <p:nvPr/>
        </p:nvSpPr>
        <p:spPr bwMode="auto">
          <a:xfrm>
            <a:off x="7172325" y="24368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77" name="Rectangle 60"/>
          <p:cNvSpPr>
            <a:spLocks noChangeArrowheads="1"/>
          </p:cNvSpPr>
          <p:nvPr/>
        </p:nvSpPr>
        <p:spPr bwMode="auto">
          <a:xfrm>
            <a:off x="6170613" y="2552700"/>
            <a:ext cx="1497012" cy="1174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78" name="Rectangle 61"/>
          <p:cNvSpPr>
            <a:spLocks noChangeArrowheads="1"/>
          </p:cNvSpPr>
          <p:nvPr/>
        </p:nvSpPr>
        <p:spPr bwMode="auto">
          <a:xfrm>
            <a:off x="6402388" y="2551113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79" name="Rectangle 62"/>
          <p:cNvSpPr>
            <a:spLocks noChangeArrowheads="1"/>
          </p:cNvSpPr>
          <p:nvPr/>
        </p:nvSpPr>
        <p:spPr bwMode="auto">
          <a:xfrm>
            <a:off x="6435725" y="25511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80" name="Rectangle 63"/>
          <p:cNvSpPr>
            <a:spLocks noChangeArrowheads="1"/>
          </p:cNvSpPr>
          <p:nvPr/>
        </p:nvSpPr>
        <p:spPr bwMode="auto">
          <a:xfrm>
            <a:off x="6637338" y="2551113"/>
            <a:ext cx="746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Ú</a:t>
            </a:r>
            <a:endParaRPr lang="hu-HU" altLang="hu-HU"/>
          </a:p>
        </p:txBody>
      </p:sp>
      <p:sp>
        <p:nvSpPr>
          <p:cNvPr id="22581" name="Rectangle 65"/>
          <p:cNvSpPr>
            <a:spLocks noChangeArrowheads="1"/>
          </p:cNvSpPr>
          <p:nvPr/>
        </p:nvSpPr>
        <p:spPr bwMode="auto">
          <a:xfrm>
            <a:off x="7408863" y="25511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82" name="Rectangle 66"/>
          <p:cNvSpPr>
            <a:spLocks noChangeArrowheads="1"/>
          </p:cNvSpPr>
          <p:nvPr/>
        </p:nvSpPr>
        <p:spPr bwMode="auto">
          <a:xfrm>
            <a:off x="6170613" y="2670175"/>
            <a:ext cx="1497012" cy="114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83" name="Rectangle 67"/>
          <p:cNvSpPr>
            <a:spLocks noChangeArrowheads="1"/>
          </p:cNvSpPr>
          <p:nvPr/>
        </p:nvSpPr>
        <p:spPr bwMode="auto">
          <a:xfrm>
            <a:off x="6402388" y="2668588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84" name="Rectangle 68"/>
          <p:cNvSpPr>
            <a:spLocks noChangeArrowheads="1"/>
          </p:cNvSpPr>
          <p:nvPr/>
        </p:nvSpPr>
        <p:spPr bwMode="auto">
          <a:xfrm>
            <a:off x="6435725" y="26685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85" name="Rectangle 70"/>
          <p:cNvSpPr>
            <a:spLocks noChangeArrowheads="1"/>
          </p:cNvSpPr>
          <p:nvPr/>
        </p:nvSpPr>
        <p:spPr bwMode="auto">
          <a:xfrm>
            <a:off x="7126288" y="26685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86" name="Rectangle 71"/>
          <p:cNvSpPr>
            <a:spLocks noChangeArrowheads="1"/>
          </p:cNvSpPr>
          <p:nvPr/>
        </p:nvSpPr>
        <p:spPr bwMode="auto">
          <a:xfrm>
            <a:off x="6170613" y="2784475"/>
            <a:ext cx="1497012" cy="193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87" name="Rectangle 72"/>
          <p:cNvSpPr>
            <a:spLocks noChangeArrowheads="1"/>
          </p:cNvSpPr>
          <p:nvPr/>
        </p:nvSpPr>
        <p:spPr bwMode="auto">
          <a:xfrm>
            <a:off x="6170613" y="2824163"/>
            <a:ext cx="8858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EU bejelentés alatt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88" name="Rectangle 73"/>
          <p:cNvSpPr>
            <a:spLocks noChangeArrowheads="1"/>
          </p:cNvSpPr>
          <p:nvPr/>
        </p:nvSpPr>
        <p:spPr bwMode="auto">
          <a:xfrm>
            <a:off x="6956425" y="28241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89" name="Rectangle 74"/>
          <p:cNvSpPr>
            <a:spLocks noChangeArrowheads="1"/>
          </p:cNvSpPr>
          <p:nvPr/>
        </p:nvSpPr>
        <p:spPr bwMode="auto">
          <a:xfrm>
            <a:off x="6170613" y="2978150"/>
            <a:ext cx="1497012" cy="114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0" name="Rectangle 75"/>
          <p:cNvSpPr>
            <a:spLocks noChangeArrowheads="1"/>
          </p:cNvSpPr>
          <p:nvPr/>
        </p:nvSpPr>
        <p:spPr bwMode="auto">
          <a:xfrm>
            <a:off x="6403975" y="2976563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591" name="Rectangle 76"/>
          <p:cNvSpPr>
            <a:spLocks noChangeArrowheads="1"/>
          </p:cNvSpPr>
          <p:nvPr/>
        </p:nvSpPr>
        <p:spPr bwMode="auto">
          <a:xfrm>
            <a:off x="6438900" y="29765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92" name="Rectangle 77"/>
          <p:cNvSpPr>
            <a:spLocks noChangeArrowheads="1"/>
          </p:cNvSpPr>
          <p:nvPr/>
        </p:nvSpPr>
        <p:spPr bwMode="auto">
          <a:xfrm>
            <a:off x="6637338" y="2976563"/>
            <a:ext cx="890587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Gönci kajszibarack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593" name="Rectangle 78"/>
          <p:cNvSpPr>
            <a:spLocks noChangeArrowheads="1"/>
          </p:cNvSpPr>
          <p:nvPr/>
        </p:nvSpPr>
        <p:spPr bwMode="auto">
          <a:xfrm>
            <a:off x="7499350" y="29765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594" name="Rectangle 79"/>
          <p:cNvSpPr>
            <a:spLocks noChangeArrowheads="1"/>
          </p:cNvSpPr>
          <p:nvPr/>
        </p:nvSpPr>
        <p:spPr bwMode="auto">
          <a:xfrm>
            <a:off x="1116013" y="170021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5" name="Rectangle 80"/>
          <p:cNvSpPr>
            <a:spLocks noChangeArrowheads="1"/>
          </p:cNvSpPr>
          <p:nvPr/>
        </p:nvSpPr>
        <p:spPr bwMode="auto">
          <a:xfrm>
            <a:off x="1116013" y="170021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6" name="Rectangle 81"/>
          <p:cNvSpPr>
            <a:spLocks noChangeArrowheads="1"/>
          </p:cNvSpPr>
          <p:nvPr/>
        </p:nvSpPr>
        <p:spPr bwMode="auto">
          <a:xfrm>
            <a:off x="1122363" y="1700213"/>
            <a:ext cx="16668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7" name="Rectangle 82"/>
          <p:cNvSpPr>
            <a:spLocks noChangeArrowheads="1"/>
          </p:cNvSpPr>
          <p:nvPr/>
        </p:nvSpPr>
        <p:spPr bwMode="auto">
          <a:xfrm>
            <a:off x="2789238" y="170021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8" name="Rectangle 83"/>
          <p:cNvSpPr>
            <a:spLocks noChangeArrowheads="1"/>
          </p:cNvSpPr>
          <p:nvPr/>
        </p:nvSpPr>
        <p:spPr bwMode="auto">
          <a:xfrm>
            <a:off x="2795588" y="1700213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599" name="Rectangle 84"/>
          <p:cNvSpPr>
            <a:spLocks noChangeArrowheads="1"/>
          </p:cNvSpPr>
          <p:nvPr/>
        </p:nvSpPr>
        <p:spPr bwMode="auto">
          <a:xfrm>
            <a:off x="4424363" y="170021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0" name="Rectangle 85"/>
          <p:cNvSpPr>
            <a:spLocks noChangeArrowheads="1"/>
          </p:cNvSpPr>
          <p:nvPr/>
        </p:nvSpPr>
        <p:spPr bwMode="auto">
          <a:xfrm>
            <a:off x="4430713" y="1700213"/>
            <a:ext cx="1668462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1" name="Rectangle 86"/>
          <p:cNvSpPr>
            <a:spLocks noChangeArrowheads="1"/>
          </p:cNvSpPr>
          <p:nvPr/>
        </p:nvSpPr>
        <p:spPr bwMode="auto">
          <a:xfrm>
            <a:off x="6099175" y="1700213"/>
            <a:ext cx="47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2" name="Rectangle 87"/>
          <p:cNvSpPr>
            <a:spLocks noChangeArrowheads="1"/>
          </p:cNvSpPr>
          <p:nvPr/>
        </p:nvSpPr>
        <p:spPr bwMode="auto">
          <a:xfrm>
            <a:off x="6103938" y="1700213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3" name="Rectangle 88"/>
          <p:cNvSpPr>
            <a:spLocks noChangeArrowheads="1"/>
          </p:cNvSpPr>
          <p:nvPr/>
        </p:nvSpPr>
        <p:spPr bwMode="auto">
          <a:xfrm>
            <a:off x="7732713" y="170021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4" name="Rectangle 89"/>
          <p:cNvSpPr>
            <a:spLocks noChangeArrowheads="1"/>
          </p:cNvSpPr>
          <p:nvPr/>
        </p:nvSpPr>
        <p:spPr bwMode="auto">
          <a:xfrm>
            <a:off x="7732713" y="170021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5" name="Rectangle 90"/>
          <p:cNvSpPr>
            <a:spLocks noChangeArrowheads="1"/>
          </p:cNvSpPr>
          <p:nvPr/>
        </p:nvSpPr>
        <p:spPr bwMode="auto">
          <a:xfrm>
            <a:off x="1116013" y="1706563"/>
            <a:ext cx="6350" cy="1427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6" name="Rectangle 91"/>
          <p:cNvSpPr>
            <a:spLocks noChangeArrowheads="1"/>
          </p:cNvSpPr>
          <p:nvPr/>
        </p:nvSpPr>
        <p:spPr bwMode="auto">
          <a:xfrm>
            <a:off x="2789238" y="1706563"/>
            <a:ext cx="6350" cy="1427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7" name="Rectangle 92"/>
          <p:cNvSpPr>
            <a:spLocks noChangeArrowheads="1"/>
          </p:cNvSpPr>
          <p:nvPr/>
        </p:nvSpPr>
        <p:spPr bwMode="auto">
          <a:xfrm>
            <a:off x="4424363" y="1706563"/>
            <a:ext cx="6350" cy="1427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8" name="Rectangle 93"/>
          <p:cNvSpPr>
            <a:spLocks noChangeArrowheads="1"/>
          </p:cNvSpPr>
          <p:nvPr/>
        </p:nvSpPr>
        <p:spPr bwMode="auto">
          <a:xfrm>
            <a:off x="6099175" y="1706563"/>
            <a:ext cx="4763" cy="1427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09" name="Rectangle 94"/>
          <p:cNvSpPr>
            <a:spLocks noChangeArrowheads="1"/>
          </p:cNvSpPr>
          <p:nvPr/>
        </p:nvSpPr>
        <p:spPr bwMode="auto">
          <a:xfrm>
            <a:off x="7732713" y="1706563"/>
            <a:ext cx="7937" cy="1427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0" name="Rectangle 95"/>
          <p:cNvSpPr>
            <a:spLocks noChangeArrowheads="1"/>
          </p:cNvSpPr>
          <p:nvPr/>
        </p:nvSpPr>
        <p:spPr bwMode="auto">
          <a:xfrm>
            <a:off x="1412875" y="3140075"/>
            <a:ext cx="1376363" cy="365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1" name="Rectangle 96"/>
          <p:cNvSpPr>
            <a:spLocks noChangeArrowheads="1"/>
          </p:cNvSpPr>
          <p:nvPr/>
        </p:nvSpPr>
        <p:spPr bwMode="auto">
          <a:xfrm>
            <a:off x="2722563" y="3176588"/>
            <a:ext cx="66675" cy="13525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2" name="Rectangle 97"/>
          <p:cNvSpPr>
            <a:spLocks noChangeArrowheads="1"/>
          </p:cNvSpPr>
          <p:nvPr/>
        </p:nvSpPr>
        <p:spPr bwMode="auto">
          <a:xfrm>
            <a:off x="1412875" y="4529138"/>
            <a:ext cx="1376363" cy="381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3" name="Rectangle 98"/>
          <p:cNvSpPr>
            <a:spLocks noChangeArrowheads="1"/>
          </p:cNvSpPr>
          <p:nvPr/>
        </p:nvSpPr>
        <p:spPr bwMode="auto">
          <a:xfrm>
            <a:off x="1412875" y="3176588"/>
            <a:ext cx="1309688" cy="13525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2614" name="Picture 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650" y="3175000"/>
            <a:ext cx="138271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15" name="Rectangle 100"/>
          <p:cNvSpPr>
            <a:spLocks noChangeArrowheads="1"/>
          </p:cNvSpPr>
          <p:nvPr/>
        </p:nvSpPr>
        <p:spPr bwMode="auto">
          <a:xfrm>
            <a:off x="2646363" y="4394200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3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altLang="hu-HU"/>
          </a:p>
        </p:txBody>
      </p:sp>
      <p:sp>
        <p:nvSpPr>
          <p:cNvPr id="22616" name="Rectangle 101"/>
          <p:cNvSpPr>
            <a:spLocks noChangeArrowheads="1"/>
          </p:cNvSpPr>
          <p:nvPr/>
        </p:nvSpPr>
        <p:spPr bwMode="auto">
          <a:xfrm>
            <a:off x="2795588" y="3140075"/>
            <a:ext cx="66675" cy="573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7" name="Rectangle 102"/>
          <p:cNvSpPr>
            <a:spLocks noChangeArrowheads="1"/>
          </p:cNvSpPr>
          <p:nvPr/>
        </p:nvSpPr>
        <p:spPr bwMode="auto">
          <a:xfrm>
            <a:off x="4359275" y="3140075"/>
            <a:ext cx="65088" cy="573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8" name="Rectangle 103"/>
          <p:cNvSpPr>
            <a:spLocks noChangeArrowheads="1"/>
          </p:cNvSpPr>
          <p:nvPr/>
        </p:nvSpPr>
        <p:spPr bwMode="auto">
          <a:xfrm>
            <a:off x="2795588" y="3713163"/>
            <a:ext cx="1628775" cy="8540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19" name="Rectangle 104"/>
          <p:cNvSpPr>
            <a:spLocks noChangeArrowheads="1"/>
          </p:cNvSpPr>
          <p:nvPr/>
        </p:nvSpPr>
        <p:spPr bwMode="auto">
          <a:xfrm>
            <a:off x="2862263" y="3140075"/>
            <a:ext cx="1497012" cy="2667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20" name="Rectangle 105"/>
          <p:cNvSpPr>
            <a:spLocks noChangeArrowheads="1"/>
          </p:cNvSpPr>
          <p:nvPr/>
        </p:nvSpPr>
        <p:spPr bwMode="auto">
          <a:xfrm>
            <a:off x="2862263" y="3214688"/>
            <a:ext cx="13573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OLTALOM ALATT ÁLLÓ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21" name="Rectangle 107"/>
          <p:cNvSpPr>
            <a:spLocks noChangeArrowheads="1"/>
          </p:cNvSpPr>
          <p:nvPr/>
        </p:nvSpPr>
        <p:spPr bwMode="auto">
          <a:xfrm>
            <a:off x="4135438" y="32146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22" name="Rectangle 108"/>
          <p:cNvSpPr>
            <a:spLocks noChangeArrowheads="1"/>
          </p:cNvSpPr>
          <p:nvPr/>
        </p:nvSpPr>
        <p:spPr bwMode="auto">
          <a:xfrm>
            <a:off x="2862263" y="3406775"/>
            <a:ext cx="1497012" cy="115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23" name="Rectangle 109"/>
          <p:cNvSpPr>
            <a:spLocks noChangeArrowheads="1"/>
          </p:cNvSpPr>
          <p:nvPr/>
        </p:nvSpPr>
        <p:spPr bwMode="auto">
          <a:xfrm>
            <a:off x="2862263" y="3387725"/>
            <a:ext cx="13874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EREDET MEGJELELŐLÉS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24" name="Rectangle 110"/>
          <p:cNvSpPr>
            <a:spLocks noChangeArrowheads="1"/>
          </p:cNvSpPr>
          <p:nvPr/>
        </p:nvSpPr>
        <p:spPr bwMode="auto">
          <a:xfrm>
            <a:off x="2862263" y="3565525"/>
            <a:ext cx="1308100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25" name="Rectangle 111"/>
          <p:cNvSpPr>
            <a:spLocks noChangeArrowheads="1"/>
          </p:cNvSpPr>
          <p:nvPr/>
        </p:nvSpPr>
        <p:spPr bwMode="auto">
          <a:xfrm>
            <a:off x="2862263" y="3522663"/>
            <a:ext cx="1497012" cy="1905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26" name="Rectangle 112"/>
          <p:cNvSpPr>
            <a:spLocks noChangeArrowheads="1"/>
          </p:cNvSpPr>
          <p:nvPr/>
        </p:nvSpPr>
        <p:spPr bwMode="auto">
          <a:xfrm>
            <a:off x="2862263" y="3521075"/>
            <a:ext cx="409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/OEM/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27" name="Rectangle 113"/>
          <p:cNvSpPr>
            <a:spLocks noChangeArrowheads="1"/>
          </p:cNvSpPr>
          <p:nvPr/>
        </p:nvSpPr>
        <p:spPr bwMode="auto">
          <a:xfrm>
            <a:off x="3168650" y="352425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28" name="Rectangle 114"/>
          <p:cNvSpPr>
            <a:spLocks noChangeArrowheads="1"/>
          </p:cNvSpPr>
          <p:nvPr/>
        </p:nvSpPr>
        <p:spPr bwMode="auto">
          <a:xfrm>
            <a:off x="4430713" y="3140075"/>
            <a:ext cx="6826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29" name="Rectangle 115"/>
          <p:cNvSpPr>
            <a:spLocks noChangeArrowheads="1"/>
          </p:cNvSpPr>
          <p:nvPr/>
        </p:nvSpPr>
        <p:spPr bwMode="auto">
          <a:xfrm>
            <a:off x="6030913" y="3140075"/>
            <a:ext cx="6826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0" name="Rectangle 116"/>
          <p:cNvSpPr>
            <a:spLocks noChangeArrowheads="1"/>
          </p:cNvSpPr>
          <p:nvPr/>
        </p:nvSpPr>
        <p:spPr bwMode="auto">
          <a:xfrm>
            <a:off x="4430713" y="3406775"/>
            <a:ext cx="1668462" cy="11604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1" name="Rectangle 117"/>
          <p:cNvSpPr>
            <a:spLocks noChangeArrowheads="1"/>
          </p:cNvSpPr>
          <p:nvPr/>
        </p:nvSpPr>
        <p:spPr bwMode="auto">
          <a:xfrm>
            <a:off x="4498975" y="3140075"/>
            <a:ext cx="1531938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2" name="Rectangle 118"/>
          <p:cNvSpPr>
            <a:spLocks noChangeArrowheads="1"/>
          </p:cNvSpPr>
          <p:nvPr/>
        </p:nvSpPr>
        <p:spPr bwMode="auto">
          <a:xfrm>
            <a:off x="4498975" y="32162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33" name="Rectangle 119"/>
          <p:cNvSpPr>
            <a:spLocks noChangeArrowheads="1"/>
          </p:cNvSpPr>
          <p:nvPr/>
        </p:nvSpPr>
        <p:spPr bwMode="auto">
          <a:xfrm>
            <a:off x="6103938" y="3140075"/>
            <a:ext cx="66675" cy="11477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4" name="Rectangle 120"/>
          <p:cNvSpPr>
            <a:spLocks noChangeArrowheads="1"/>
          </p:cNvSpPr>
          <p:nvPr/>
        </p:nvSpPr>
        <p:spPr bwMode="auto">
          <a:xfrm>
            <a:off x="7667625" y="3140075"/>
            <a:ext cx="65088" cy="11477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5" name="Rectangle 121"/>
          <p:cNvSpPr>
            <a:spLocks noChangeArrowheads="1"/>
          </p:cNvSpPr>
          <p:nvPr/>
        </p:nvSpPr>
        <p:spPr bwMode="auto">
          <a:xfrm>
            <a:off x="6103938" y="4287838"/>
            <a:ext cx="1628775" cy="2794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6" name="Rectangle 122"/>
          <p:cNvSpPr>
            <a:spLocks noChangeArrowheads="1"/>
          </p:cNvSpPr>
          <p:nvPr/>
        </p:nvSpPr>
        <p:spPr bwMode="auto">
          <a:xfrm>
            <a:off x="6170613" y="3140075"/>
            <a:ext cx="149701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37" name="Rectangle 123"/>
          <p:cNvSpPr>
            <a:spLocks noChangeArrowheads="1"/>
          </p:cNvSpPr>
          <p:nvPr/>
        </p:nvSpPr>
        <p:spPr bwMode="auto">
          <a:xfrm>
            <a:off x="6170613" y="3214688"/>
            <a:ext cx="13573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OLTALOM ALATT ÁLLÓ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38" name="Rectangle 125"/>
          <p:cNvSpPr>
            <a:spLocks noChangeArrowheads="1"/>
          </p:cNvSpPr>
          <p:nvPr/>
        </p:nvSpPr>
        <p:spPr bwMode="auto">
          <a:xfrm>
            <a:off x="7443788" y="32146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39" name="Rectangle 126"/>
          <p:cNvSpPr>
            <a:spLocks noChangeArrowheads="1"/>
          </p:cNvSpPr>
          <p:nvPr/>
        </p:nvSpPr>
        <p:spPr bwMode="auto">
          <a:xfrm>
            <a:off x="6170613" y="3406775"/>
            <a:ext cx="1497012" cy="1158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40" name="Rectangle 129"/>
          <p:cNvSpPr>
            <a:spLocks noChangeArrowheads="1"/>
          </p:cNvSpPr>
          <p:nvPr/>
        </p:nvSpPr>
        <p:spPr bwMode="auto">
          <a:xfrm>
            <a:off x="6170613" y="3522663"/>
            <a:ext cx="1497012" cy="190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41" name="Rectangle 130"/>
          <p:cNvSpPr>
            <a:spLocks noChangeArrowheads="1"/>
          </p:cNvSpPr>
          <p:nvPr/>
        </p:nvSpPr>
        <p:spPr bwMode="auto">
          <a:xfrm>
            <a:off x="6169025" y="3565525"/>
            <a:ext cx="334963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/OEM/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42" name="Rectangle 131"/>
          <p:cNvSpPr>
            <a:spLocks noChangeArrowheads="1"/>
          </p:cNvSpPr>
          <p:nvPr/>
        </p:nvSpPr>
        <p:spPr bwMode="auto">
          <a:xfrm>
            <a:off x="6478588" y="35210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43" name="Rectangle 132"/>
          <p:cNvSpPr>
            <a:spLocks noChangeArrowheads="1"/>
          </p:cNvSpPr>
          <p:nvPr/>
        </p:nvSpPr>
        <p:spPr bwMode="auto">
          <a:xfrm>
            <a:off x="6170613" y="3713163"/>
            <a:ext cx="1497012" cy="190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44" name="Rectangle 133"/>
          <p:cNvSpPr>
            <a:spLocks noChangeArrowheads="1"/>
          </p:cNvSpPr>
          <p:nvPr/>
        </p:nvSpPr>
        <p:spPr bwMode="auto">
          <a:xfrm>
            <a:off x="6170613" y="3713163"/>
            <a:ext cx="3937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Javaslat: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45" name="Rectangle 134"/>
          <p:cNvSpPr>
            <a:spLocks noChangeArrowheads="1"/>
          </p:cNvSpPr>
          <p:nvPr/>
        </p:nvSpPr>
        <p:spPr bwMode="auto">
          <a:xfrm>
            <a:off x="6529388" y="37131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46" name="Rectangle 135"/>
          <p:cNvSpPr>
            <a:spLocks noChangeArrowheads="1"/>
          </p:cNvSpPr>
          <p:nvPr/>
        </p:nvSpPr>
        <p:spPr bwMode="auto">
          <a:xfrm>
            <a:off x="6170613" y="3903663"/>
            <a:ext cx="1497012" cy="1920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47" name="Rectangle 136"/>
          <p:cNvSpPr>
            <a:spLocks noChangeArrowheads="1"/>
          </p:cNvSpPr>
          <p:nvPr/>
        </p:nvSpPr>
        <p:spPr bwMode="auto">
          <a:xfrm>
            <a:off x="6403975" y="3903663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648" name="Rectangle 137"/>
          <p:cNvSpPr>
            <a:spLocks noChangeArrowheads="1"/>
          </p:cNvSpPr>
          <p:nvPr/>
        </p:nvSpPr>
        <p:spPr bwMode="auto">
          <a:xfrm>
            <a:off x="6438900" y="39036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49" name="Rectangle 138"/>
          <p:cNvSpPr>
            <a:spLocks noChangeArrowheads="1"/>
          </p:cNvSpPr>
          <p:nvPr/>
        </p:nvSpPr>
        <p:spPr bwMode="auto">
          <a:xfrm>
            <a:off x="6637338" y="3903663"/>
            <a:ext cx="99218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Penyigei szilvalekvár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50" name="Rectangle 139"/>
          <p:cNvSpPr>
            <a:spLocks noChangeArrowheads="1"/>
          </p:cNvSpPr>
          <p:nvPr/>
        </p:nvSpPr>
        <p:spPr bwMode="auto">
          <a:xfrm>
            <a:off x="7567613" y="39036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51" name="Rectangle 140"/>
          <p:cNvSpPr>
            <a:spLocks noChangeArrowheads="1"/>
          </p:cNvSpPr>
          <p:nvPr/>
        </p:nvSpPr>
        <p:spPr bwMode="auto">
          <a:xfrm>
            <a:off x="6170613" y="4095750"/>
            <a:ext cx="1497012" cy="1920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52" name="Rectangle 141"/>
          <p:cNvSpPr>
            <a:spLocks noChangeArrowheads="1"/>
          </p:cNvSpPr>
          <p:nvPr/>
        </p:nvSpPr>
        <p:spPr bwMode="auto">
          <a:xfrm>
            <a:off x="6403975" y="4094163"/>
            <a:ext cx="3492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-</a:t>
            </a:r>
            <a:endParaRPr lang="hu-HU" altLang="hu-HU"/>
          </a:p>
        </p:txBody>
      </p:sp>
      <p:sp>
        <p:nvSpPr>
          <p:cNvPr id="22653" name="Rectangle 142"/>
          <p:cNvSpPr>
            <a:spLocks noChangeArrowheads="1"/>
          </p:cNvSpPr>
          <p:nvPr/>
        </p:nvSpPr>
        <p:spPr bwMode="auto">
          <a:xfrm>
            <a:off x="6438900" y="409416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54" name="Rectangle 143"/>
          <p:cNvSpPr>
            <a:spLocks noChangeArrowheads="1"/>
          </p:cNvSpPr>
          <p:nvPr/>
        </p:nvSpPr>
        <p:spPr bwMode="auto">
          <a:xfrm>
            <a:off x="6637338" y="4094163"/>
            <a:ext cx="83026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Beregi somlekvár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55" name="Rectangle 144"/>
          <p:cNvSpPr>
            <a:spLocks noChangeArrowheads="1"/>
          </p:cNvSpPr>
          <p:nvPr/>
        </p:nvSpPr>
        <p:spPr bwMode="auto">
          <a:xfrm>
            <a:off x="7413625" y="409733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56" name="Rectangle 145"/>
          <p:cNvSpPr>
            <a:spLocks noChangeArrowheads="1"/>
          </p:cNvSpPr>
          <p:nvPr/>
        </p:nvSpPr>
        <p:spPr bwMode="auto">
          <a:xfrm>
            <a:off x="1116013" y="31337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57" name="Rectangle 146"/>
          <p:cNvSpPr>
            <a:spLocks noChangeArrowheads="1"/>
          </p:cNvSpPr>
          <p:nvPr/>
        </p:nvSpPr>
        <p:spPr bwMode="auto">
          <a:xfrm>
            <a:off x="1122363" y="3133725"/>
            <a:ext cx="16668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58" name="Rectangle 147"/>
          <p:cNvSpPr>
            <a:spLocks noChangeArrowheads="1"/>
          </p:cNvSpPr>
          <p:nvPr/>
        </p:nvSpPr>
        <p:spPr bwMode="auto">
          <a:xfrm>
            <a:off x="2789238" y="31337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59" name="Rectangle 148"/>
          <p:cNvSpPr>
            <a:spLocks noChangeArrowheads="1"/>
          </p:cNvSpPr>
          <p:nvPr/>
        </p:nvSpPr>
        <p:spPr bwMode="auto">
          <a:xfrm>
            <a:off x="2795588" y="3133725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0" name="Rectangle 149"/>
          <p:cNvSpPr>
            <a:spLocks noChangeArrowheads="1"/>
          </p:cNvSpPr>
          <p:nvPr/>
        </p:nvSpPr>
        <p:spPr bwMode="auto">
          <a:xfrm>
            <a:off x="4424363" y="31337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1" name="Rectangle 150"/>
          <p:cNvSpPr>
            <a:spLocks noChangeArrowheads="1"/>
          </p:cNvSpPr>
          <p:nvPr/>
        </p:nvSpPr>
        <p:spPr bwMode="auto">
          <a:xfrm>
            <a:off x="4430713" y="3133725"/>
            <a:ext cx="1668462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2" name="Rectangle 151"/>
          <p:cNvSpPr>
            <a:spLocks noChangeArrowheads="1"/>
          </p:cNvSpPr>
          <p:nvPr/>
        </p:nvSpPr>
        <p:spPr bwMode="auto">
          <a:xfrm>
            <a:off x="6099175" y="3133725"/>
            <a:ext cx="47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3" name="Rectangle 152"/>
          <p:cNvSpPr>
            <a:spLocks noChangeArrowheads="1"/>
          </p:cNvSpPr>
          <p:nvPr/>
        </p:nvSpPr>
        <p:spPr bwMode="auto">
          <a:xfrm>
            <a:off x="6103938" y="3133725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4" name="Rectangle 153"/>
          <p:cNvSpPr>
            <a:spLocks noChangeArrowheads="1"/>
          </p:cNvSpPr>
          <p:nvPr/>
        </p:nvSpPr>
        <p:spPr bwMode="auto">
          <a:xfrm>
            <a:off x="7732713" y="3133725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5" name="Rectangle 154"/>
          <p:cNvSpPr>
            <a:spLocks noChangeArrowheads="1"/>
          </p:cNvSpPr>
          <p:nvPr/>
        </p:nvSpPr>
        <p:spPr bwMode="auto">
          <a:xfrm>
            <a:off x="1116013" y="3140075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6" name="Rectangle 155"/>
          <p:cNvSpPr>
            <a:spLocks noChangeArrowheads="1"/>
          </p:cNvSpPr>
          <p:nvPr/>
        </p:nvSpPr>
        <p:spPr bwMode="auto">
          <a:xfrm>
            <a:off x="2789238" y="3140075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7" name="Rectangle 156"/>
          <p:cNvSpPr>
            <a:spLocks noChangeArrowheads="1"/>
          </p:cNvSpPr>
          <p:nvPr/>
        </p:nvSpPr>
        <p:spPr bwMode="auto">
          <a:xfrm>
            <a:off x="4424363" y="3140075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8" name="Rectangle 157"/>
          <p:cNvSpPr>
            <a:spLocks noChangeArrowheads="1"/>
          </p:cNvSpPr>
          <p:nvPr/>
        </p:nvSpPr>
        <p:spPr bwMode="auto">
          <a:xfrm>
            <a:off x="6099175" y="3140075"/>
            <a:ext cx="4763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69" name="Rectangle 158"/>
          <p:cNvSpPr>
            <a:spLocks noChangeArrowheads="1"/>
          </p:cNvSpPr>
          <p:nvPr/>
        </p:nvSpPr>
        <p:spPr bwMode="auto">
          <a:xfrm>
            <a:off x="7732713" y="3140075"/>
            <a:ext cx="7937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0" name="Rectangle 159"/>
          <p:cNvSpPr>
            <a:spLocks noChangeArrowheads="1"/>
          </p:cNvSpPr>
          <p:nvPr/>
        </p:nvSpPr>
        <p:spPr bwMode="auto">
          <a:xfrm>
            <a:off x="1412875" y="4572000"/>
            <a:ext cx="1376363" cy="111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1" name="Rectangle 160"/>
          <p:cNvSpPr>
            <a:spLocks noChangeArrowheads="1"/>
          </p:cNvSpPr>
          <p:nvPr/>
        </p:nvSpPr>
        <p:spPr bwMode="auto">
          <a:xfrm>
            <a:off x="2722563" y="4583113"/>
            <a:ext cx="66675" cy="14065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2" name="Rectangle 161"/>
          <p:cNvSpPr>
            <a:spLocks noChangeArrowheads="1"/>
          </p:cNvSpPr>
          <p:nvPr/>
        </p:nvSpPr>
        <p:spPr bwMode="auto">
          <a:xfrm>
            <a:off x="1412875" y="5989638"/>
            <a:ext cx="1376363" cy="95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3" name="Rectangle 162"/>
          <p:cNvSpPr>
            <a:spLocks noChangeArrowheads="1"/>
          </p:cNvSpPr>
          <p:nvPr/>
        </p:nvSpPr>
        <p:spPr bwMode="auto">
          <a:xfrm>
            <a:off x="1412875" y="4583113"/>
            <a:ext cx="1309688" cy="14065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2674" name="Picture 1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4583113"/>
            <a:ext cx="15081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75" name="Rectangle 164"/>
          <p:cNvSpPr>
            <a:spLocks noChangeArrowheads="1"/>
          </p:cNvSpPr>
          <p:nvPr/>
        </p:nvSpPr>
        <p:spPr bwMode="auto">
          <a:xfrm>
            <a:off x="2709863" y="5854700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3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altLang="hu-HU"/>
          </a:p>
        </p:txBody>
      </p:sp>
      <p:sp>
        <p:nvSpPr>
          <p:cNvPr id="22676" name="Rectangle 165"/>
          <p:cNvSpPr>
            <a:spLocks noChangeArrowheads="1"/>
          </p:cNvSpPr>
          <p:nvPr/>
        </p:nvSpPr>
        <p:spPr bwMode="auto">
          <a:xfrm>
            <a:off x="2795588" y="4572000"/>
            <a:ext cx="66675" cy="573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7" name="Rectangle 166"/>
          <p:cNvSpPr>
            <a:spLocks noChangeArrowheads="1"/>
          </p:cNvSpPr>
          <p:nvPr/>
        </p:nvSpPr>
        <p:spPr bwMode="auto">
          <a:xfrm>
            <a:off x="4359275" y="4572000"/>
            <a:ext cx="65088" cy="573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8" name="Rectangle 167"/>
          <p:cNvSpPr>
            <a:spLocks noChangeArrowheads="1"/>
          </p:cNvSpPr>
          <p:nvPr/>
        </p:nvSpPr>
        <p:spPr bwMode="auto">
          <a:xfrm>
            <a:off x="2795588" y="5145088"/>
            <a:ext cx="1628775" cy="8540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79" name="Rectangle 168"/>
          <p:cNvSpPr>
            <a:spLocks noChangeArrowheads="1"/>
          </p:cNvSpPr>
          <p:nvPr/>
        </p:nvSpPr>
        <p:spPr bwMode="auto">
          <a:xfrm>
            <a:off x="2862263" y="4572000"/>
            <a:ext cx="1497012" cy="2667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80" name="Rectangle 169"/>
          <p:cNvSpPr>
            <a:spLocks noChangeArrowheads="1"/>
          </p:cNvSpPr>
          <p:nvPr/>
        </p:nvSpPr>
        <p:spPr bwMode="auto">
          <a:xfrm>
            <a:off x="2862263" y="4646613"/>
            <a:ext cx="1182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HAGYOMÁNYOSAN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81" name="Rectangle 171"/>
          <p:cNvSpPr>
            <a:spLocks noChangeArrowheads="1"/>
          </p:cNvSpPr>
          <p:nvPr/>
        </p:nvSpPr>
        <p:spPr bwMode="auto">
          <a:xfrm>
            <a:off x="3890963" y="46466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82" name="Rectangle 172"/>
          <p:cNvSpPr>
            <a:spLocks noChangeArrowheads="1"/>
          </p:cNvSpPr>
          <p:nvPr/>
        </p:nvSpPr>
        <p:spPr bwMode="auto">
          <a:xfrm>
            <a:off x="2862263" y="4838700"/>
            <a:ext cx="1497012" cy="115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83" name="Rectangle 175"/>
          <p:cNvSpPr>
            <a:spLocks noChangeArrowheads="1"/>
          </p:cNvSpPr>
          <p:nvPr/>
        </p:nvSpPr>
        <p:spPr bwMode="auto">
          <a:xfrm>
            <a:off x="2862263" y="4954588"/>
            <a:ext cx="1497012" cy="1905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84" name="Rectangle 176"/>
          <p:cNvSpPr>
            <a:spLocks noChangeArrowheads="1"/>
          </p:cNvSpPr>
          <p:nvPr/>
        </p:nvSpPr>
        <p:spPr bwMode="auto">
          <a:xfrm>
            <a:off x="2862263" y="4987925"/>
            <a:ext cx="3587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/HKT/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85" name="Rectangle 177"/>
          <p:cNvSpPr>
            <a:spLocks noChangeArrowheads="1"/>
          </p:cNvSpPr>
          <p:nvPr/>
        </p:nvSpPr>
        <p:spPr bwMode="auto">
          <a:xfrm>
            <a:off x="3152775" y="49561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86" name="Rectangle 178"/>
          <p:cNvSpPr>
            <a:spLocks noChangeArrowheads="1"/>
          </p:cNvSpPr>
          <p:nvPr/>
        </p:nvSpPr>
        <p:spPr bwMode="auto">
          <a:xfrm>
            <a:off x="4430713" y="4572000"/>
            <a:ext cx="68262" cy="14271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87" name="Rectangle 179"/>
          <p:cNvSpPr>
            <a:spLocks noChangeArrowheads="1"/>
          </p:cNvSpPr>
          <p:nvPr/>
        </p:nvSpPr>
        <p:spPr bwMode="auto">
          <a:xfrm>
            <a:off x="6030913" y="4572000"/>
            <a:ext cx="68262" cy="14271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88" name="Rectangle 180"/>
          <p:cNvSpPr>
            <a:spLocks noChangeArrowheads="1"/>
          </p:cNvSpPr>
          <p:nvPr/>
        </p:nvSpPr>
        <p:spPr bwMode="auto">
          <a:xfrm>
            <a:off x="4498975" y="4572000"/>
            <a:ext cx="1531938" cy="14271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pic>
        <p:nvPicPr>
          <p:cNvPr id="22689" name="Picture 1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400" y="4646613"/>
            <a:ext cx="133508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90" name="Rectangle 182"/>
          <p:cNvSpPr>
            <a:spLocks noChangeArrowheads="1"/>
          </p:cNvSpPr>
          <p:nvPr/>
        </p:nvSpPr>
        <p:spPr bwMode="auto">
          <a:xfrm>
            <a:off x="5932488" y="5830888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91" name="Rectangle 183"/>
          <p:cNvSpPr>
            <a:spLocks noChangeArrowheads="1"/>
          </p:cNvSpPr>
          <p:nvPr/>
        </p:nvSpPr>
        <p:spPr bwMode="auto">
          <a:xfrm>
            <a:off x="6103938" y="4572000"/>
            <a:ext cx="66675" cy="7651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2" name="Rectangle 184"/>
          <p:cNvSpPr>
            <a:spLocks noChangeArrowheads="1"/>
          </p:cNvSpPr>
          <p:nvPr/>
        </p:nvSpPr>
        <p:spPr bwMode="auto">
          <a:xfrm>
            <a:off x="7667625" y="4572000"/>
            <a:ext cx="65088" cy="7651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3" name="Rectangle 185"/>
          <p:cNvSpPr>
            <a:spLocks noChangeArrowheads="1"/>
          </p:cNvSpPr>
          <p:nvPr/>
        </p:nvSpPr>
        <p:spPr bwMode="auto">
          <a:xfrm>
            <a:off x="6103938" y="5337175"/>
            <a:ext cx="1628775" cy="6619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4" name="Rectangle 186"/>
          <p:cNvSpPr>
            <a:spLocks noChangeArrowheads="1"/>
          </p:cNvSpPr>
          <p:nvPr/>
        </p:nvSpPr>
        <p:spPr bwMode="auto">
          <a:xfrm>
            <a:off x="6170613" y="4572000"/>
            <a:ext cx="1497012" cy="266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5" name="Rectangle 187"/>
          <p:cNvSpPr>
            <a:spLocks noChangeArrowheads="1"/>
          </p:cNvSpPr>
          <p:nvPr/>
        </p:nvSpPr>
        <p:spPr bwMode="auto">
          <a:xfrm>
            <a:off x="6170613" y="4646613"/>
            <a:ext cx="1182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HAGYOMÁNYOSAN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696" name="Rectangle 189"/>
          <p:cNvSpPr>
            <a:spLocks noChangeArrowheads="1"/>
          </p:cNvSpPr>
          <p:nvPr/>
        </p:nvSpPr>
        <p:spPr bwMode="auto">
          <a:xfrm>
            <a:off x="7199313" y="4646613"/>
            <a:ext cx="254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697" name="Rectangle 190"/>
          <p:cNvSpPr>
            <a:spLocks noChangeArrowheads="1"/>
          </p:cNvSpPr>
          <p:nvPr/>
        </p:nvSpPr>
        <p:spPr bwMode="auto">
          <a:xfrm>
            <a:off x="6170613" y="4838700"/>
            <a:ext cx="1497012" cy="1158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8" name="Rectangle 193"/>
          <p:cNvSpPr>
            <a:spLocks noChangeArrowheads="1"/>
          </p:cNvSpPr>
          <p:nvPr/>
        </p:nvSpPr>
        <p:spPr bwMode="auto">
          <a:xfrm>
            <a:off x="6170613" y="4954588"/>
            <a:ext cx="1497012" cy="190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699" name="Rectangle 194"/>
          <p:cNvSpPr>
            <a:spLocks noChangeArrowheads="1"/>
          </p:cNvSpPr>
          <p:nvPr/>
        </p:nvSpPr>
        <p:spPr bwMode="auto">
          <a:xfrm>
            <a:off x="6170613" y="4979988"/>
            <a:ext cx="2921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/HKT/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00" name="Rectangle 195"/>
          <p:cNvSpPr>
            <a:spLocks noChangeArrowheads="1"/>
          </p:cNvSpPr>
          <p:nvPr/>
        </p:nvSpPr>
        <p:spPr bwMode="auto">
          <a:xfrm>
            <a:off x="6461125" y="4953000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701" name="Rectangle 196"/>
          <p:cNvSpPr>
            <a:spLocks noChangeArrowheads="1"/>
          </p:cNvSpPr>
          <p:nvPr/>
        </p:nvSpPr>
        <p:spPr bwMode="auto">
          <a:xfrm>
            <a:off x="6170613" y="5145088"/>
            <a:ext cx="1497012" cy="1920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2" name="Rectangle 197"/>
          <p:cNvSpPr>
            <a:spLocks noChangeArrowheads="1"/>
          </p:cNvSpPr>
          <p:nvPr/>
        </p:nvSpPr>
        <p:spPr bwMode="auto">
          <a:xfrm>
            <a:off x="6170613" y="5146675"/>
            <a:ext cx="14954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Kiváló Magyar Élelmiszer /KMÉ/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03" name="Rectangle 198"/>
          <p:cNvSpPr>
            <a:spLocks noChangeArrowheads="1"/>
          </p:cNvSpPr>
          <p:nvPr/>
        </p:nvSpPr>
        <p:spPr bwMode="auto">
          <a:xfrm>
            <a:off x="7586663" y="5146675"/>
            <a:ext cx="25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</a:rPr>
              <a:t> </a:t>
            </a:r>
            <a:endParaRPr lang="hu-HU" altLang="hu-HU"/>
          </a:p>
        </p:txBody>
      </p:sp>
      <p:sp>
        <p:nvSpPr>
          <p:cNvPr id="22704" name="Rectangle 199"/>
          <p:cNvSpPr>
            <a:spLocks noChangeArrowheads="1"/>
          </p:cNvSpPr>
          <p:nvPr/>
        </p:nvSpPr>
        <p:spPr bwMode="auto">
          <a:xfrm>
            <a:off x="1116013" y="456723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5" name="Rectangle 200"/>
          <p:cNvSpPr>
            <a:spLocks noChangeArrowheads="1"/>
          </p:cNvSpPr>
          <p:nvPr/>
        </p:nvSpPr>
        <p:spPr bwMode="auto">
          <a:xfrm>
            <a:off x="1122363" y="4567238"/>
            <a:ext cx="1666875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6" name="Rectangle 201"/>
          <p:cNvSpPr>
            <a:spLocks noChangeArrowheads="1"/>
          </p:cNvSpPr>
          <p:nvPr/>
        </p:nvSpPr>
        <p:spPr bwMode="auto">
          <a:xfrm>
            <a:off x="2789238" y="456723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7" name="Rectangle 202"/>
          <p:cNvSpPr>
            <a:spLocks noChangeArrowheads="1"/>
          </p:cNvSpPr>
          <p:nvPr/>
        </p:nvSpPr>
        <p:spPr bwMode="auto">
          <a:xfrm>
            <a:off x="2795588" y="4567238"/>
            <a:ext cx="1628775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8" name="Rectangle 203"/>
          <p:cNvSpPr>
            <a:spLocks noChangeArrowheads="1"/>
          </p:cNvSpPr>
          <p:nvPr/>
        </p:nvSpPr>
        <p:spPr bwMode="auto">
          <a:xfrm>
            <a:off x="4424363" y="456723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09" name="Rectangle 204"/>
          <p:cNvSpPr>
            <a:spLocks noChangeArrowheads="1"/>
          </p:cNvSpPr>
          <p:nvPr/>
        </p:nvSpPr>
        <p:spPr bwMode="auto">
          <a:xfrm>
            <a:off x="4430713" y="4567238"/>
            <a:ext cx="16684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0" name="Rectangle 205"/>
          <p:cNvSpPr>
            <a:spLocks noChangeArrowheads="1"/>
          </p:cNvSpPr>
          <p:nvPr/>
        </p:nvSpPr>
        <p:spPr bwMode="auto">
          <a:xfrm>
            <a:off x="6099175" y="4567238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1" name="Rectangle 206"/>
          <p:cNvSpPr>
            <a:spLocks noChangeArrowheads="1"/>
          </p:cNvSpPr>
          <p:nvPr/>
        </p:nvSpPr>
        <p:spPr bwMode="auto">
          <a:xfrm>
            <a:off x="6103938" y="4567238"/>
            <a:ext cx="1628775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2" name="Rectangle 207"/>
          <p:cNvSpPr>
            <a:spLocks noChangeArrowheads="1"/>
          </p:cNvSpPr>
          <p:nvPr/>
        </p:nvSpPr>
        <p:spPr bwMode="auto">
          <a:xfrm>
            <a:off x="7732713" y="4567238"/>
            <a:ext cx="7937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3" name="Rectangle 208"/>
          <p:cNvSpPr>
            <a:spLocks noChangeArrowheads="1"/>
          </p:cNvSpPr>
          <p:nvPr/>
        </p:nvSpPr>
        <p:spPr bwMode="auto">
          <a:xfrm>
            <a:off x="1116013" y="4572000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4" name="Rectangle 209"/>
          <p:cNvSpPr>
            <a:spLocks noChangeArrowheads="1"/>
          </p:cNvSpPr>
          <p:nvPr/>
        </p:nvSpPr>
        <p:spPr bwMode="auto">
          <a:xfrm>
            <a:off x="1116013" y="59991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5" name="Rectangle 210"/>
          <p:cNvSpPr>
            <a:spLocks noChangeArrowheads="1"/>
          </p:cNvSpPr>
          <p:nvPr/>
        </p:nvSpPr>
        <p:spPr bwMode="auto">
          <a:xfrm>
            <a:off x="1116013" y="59991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6" name="Rectangle 211"/>
          <p:cNvSpPr>
            <a:spLocks noChangeArrowheads="1"/>
          </p:cNvSpPr>
          <p:nvPr/>
        </p:nvSpPr>
        <p:spPr bwMode="auto">
          <a:xfrm>
            <a:off x="1122363" y="5999163"/>
            <a:ext cx="16668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7" name="Rectangle 212"/>
          <p:cNvSpPr>
            <a:spLocks noChangeArrowheads="1"/>
          </p:cNvSpPr>
          <p:nvPr/>
        </p:nvSpPr>
        <p:spPr bwMode="auto">
          <a:xfrm>
            <a:off x="2789238" y="4572000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8" name="Rectangle 213"/>
          <p:cNvSpPr>
            <a:spLocks noChangeArrowheads="1"/>
          </p:cNvSpPr>
          <p:nvPr/>
        </p:nvSpPr>
        <p:spPr bwMode="auto">
          <a:xfrm>
            <a:off x="2789238" y="59991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19" name="Rectangle 214"/>
          <p:cNvSpPr>
            <a:spLocks noChangeArrowheads="1"/>
          </p:cNvSpPr>
          <p:nvPr/>
        </p:nvSpPr>
        <p:spPr bwMode="auto">
          <a:xfrm>
            <a:off x="2795588" y="5999163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0" name="Rectangle 215"/>
          <p:cNvSpPr>
            <a:spLocks noChangeArrowheads="1"/>
          </p:cNvSpPr>
          <p:nvPr/>
        </p:nvSpPr>
        <p:spPr bwMode="auto">
          <a:xfrm>
            <a:off x="4424363" y="4572000"/>
            <a:ext cx="6350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1" name="Rectangle 216"/>
          <p:cNvSpPr>
            <a:spLocks noChangeArrowheads="1"/>
          </p:cNvSpPr>
          <p:nvPr/>
        </p:nvSpPr>
        <p:spPr bwMode="auto">
          <a:xfrm>
            <a:off x="4424363" y="59991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2" name="Rectangle 217"/>
          <p:cNvSpPr>
            <a:spLocks noChangeArrowheads="1"/>
          </p:cNvSpPr>
          <p:nvPr/>
        </p:nvSpPr>
        <p:spPr bwMode="auto">
          <a:xfrm>
            <a:off x="4430713" y="5999163"/>
            <a:ext cx="1668462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3" name="Rectangle 218"/>
          <p:cNvSpPr>
            <a:spLocks noChangeArrowheads="1"/>
          </p:cNvSpPr>
          <p:nvPr/>
        </p:nvSpPr>
        <p:spPr bwMode="auto">
          <a:xfrm>
            <a:off x="6099175" y="4572000"/>
            <a:ext cx="4763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4" name="Rectangle 219"/>
          <p:cNvSpPr>
            <a:spLocks noChangeArrowheads="1"/>
          </p:cNvSpPr>
          <p:nvPr/>
        </p:nvSpPr>
        <p:spPr bwMode="auto">
          <a:xfrm>
            <a:off x="6099175" y="5999163"/>
            <a:ext cx="47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5" name="Rectangle 220"/>
          <p:cNvSpPr>
            <a:spLocks noChangeArrowheads="1"/>
          </p:cNvSpPr>
          <p:nvPr/>
        </p:nvSpPr>
        <p:spPr bwMode="auto">
          <a:xfrm>
            <a:off x="6103938" y="5999163"/>
            <a:ext cx="16287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6" name="Rectangle 221"/>
          <p:cNvSpPr>
            <a:spLocks noChangeArrowheads="1"/>
          </p:cNvSpPr>
          <p:nvPr/>
        </p:nvSpPr>
        <p:spPr bwMode="auto">
          <a:xfrm>
            <a:off x="7732713" y="4572000"/>
            <a:ext cx="7937" cy="14271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7" name="Rectangle 222"/>
          <p:cNvSpPr>
            <a:spLocks noChangeArrowheads="1"/>
          </p:cNvSpPr>
          <p:nvPr/>
        </p:nvSpPr>
        <p:spPr bwMode="auto">
          <a:xfrm>
            <a:off x="7732713" y="59991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8" name="Rectangle 223"/>
          <p:cNvSpPr>
            <a:spLocks noChangeArrowheads="1"/>
          </p:cNvSpPr>
          <p:nvPr/>
        </p:nvSpPr>
        <p:spPr bwMode="auto">
          <a:xfrm>
            <a:off x="7732713" y="5999163"/>
            <a:ext cx="7937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2729" name="Rectangle 224"/>
          <p:cNvSpPr>
            <a:spLocks noChangeArrowheads="1"/>
          </p:cNvSpPr>
          <p:nvPr/>
        </p:nvSpPr>
        <p:spPr bwMode="auto">
          <a:xfrm>
            <a:off x="1485900" y="6005513"/>
            <a:ext cx="412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3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altLang="hu-HU"/>
          </a:p>
        </p:txBody>
      </p:sp>
      <p:sp>
        <p:nvSpPr>
          <p:cNvPr id="22730" name="Rectangle 173"/>
          <p:cNvSpPr>
            <a:spLocks noChangeArrowheads="1"/>
          </p:cNvSpPr>
          <p:nvPr/>
        </p:nvSpPr>
        <p:spPr bwMode="auto">
          <a:xfrm>
            <a:off x="2862263" y="4845050"/>
            <a:ext cx="13239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KÜLÖNLEGES TERMÉK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1" name="Rectangle 191"/>
          <p:cNvSpPr>
            <a:spLocks noChangeArrowheads="1"/>
          </p:cNvSpPr>
          <p:nvPr/>
        </p:nvSpPr>
        <p:spPr bwMode="auto">
          <a:xfrm>
            <a:off x="6170613" y="4838700"/>
            <a:ext cx="13255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KÜLÖNLEGES TERMÉK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" name="Rectangle 105"/>
          <p:cNvSpPr>
            <a:spLocks noChangeArrowheads="1"/>
          </p:cNvSpPr>
          <p:nvPr/>
        </p:nvSpPr>
        <p:spPr bwMode="auto">
          <a:xfrm>
            <a:off x="4597400" y="3286125"/>
            <a:ext cx="1335088" cy="10779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hu-HU" altLang="hu-HU" sz="70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?</a:t>
            </a:r>
            <a:endParaRPr lang="hu-HU" altLang="hu-HU" sz="70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8" name="Rectangle 105"/>
          <p:cNvSpPr>
            <a:spLocks noChangeArrowheads="1"/>
          </p:cNvSpPr>
          <p:nvPr/>
        </p:nvSpPr>
        <p:spPr bwMode="auto">
          <a:xfrm>
            <a:off x="4605338" y="1919288"/>
            <a:ext cx="1335087" cy="10779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hu-HU" altLang="hu-HU" sz="70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?</a:t>
            </a:r>
            <a:endParaRPr lang="hu-HU" altLang="hu-HU" sz="70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4" name="Rectangle 38"/>
          <p:cNvSpPr>
            <a:spLocks noChangeArrowheads="1"/>
          </p:cNvSpPr>
          <p:nvPr/>
        </p:nvSpPr>
        <p:spPr bwMode="auto">
          <a:xfrm>
            <a:off x="6170613" y="1963738"/>
            <a:ext cx="1066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FÖLDRAJZI JELZÉS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5" name="Rectangle 43"/>
          <p:cNvSpPr>
            <a:spLocks noChangeArrowheads="1"/>
          </p:cNvSpPr>
          <p:nvPr/>
        </p:nvSpPr>
        <p:spPr bwMode="auto">
          <a:xfrm>
            <a:off x="6192838" y="2133600"/>
            <a:ext cx="420687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Javaslat: 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6" name="Rectangle 48"/>
          <p:cNvSpPr>
            <a:spLocks noChangeArrowheads="1"/>
          </p:cNvSpPr>
          <p:nvPr/>
        </p:nvSpPr>
        <p:spPr bwMode="auto">
          <a:xfrm>
            <a:off x="6637338" y="2203450"/>
            <a:ext cx="70008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Szabolcsi alma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7" name="Rectangle 53"/>
          <p:cNvSpPr>
            <a:spLocks noChangeArrowheads="1"/>
          </p:cNvSpPr>
          <p:nvPr/>
        </p:nvSpPr>
        <p:spPr bwMode="auto">
          <a:xfrm>
            <a:off x="6637338" y="2317750"/>
            <a:ext cx="6858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Szatmári alma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8" name="Rectangle 58"/>
          <p:cNvSpPr>
            <a:spLocks noChangeArrowheads="1"/>
          </p:cNvSpPr>
          <p:nvPr/>
        </p:nvSpPr>
        <p:spPr bwMode="auto">
          <a:xfrm>
            <a:off x="6637338" y="2436813"/>
            <a:ext cx="5699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Beregi alma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39" name="Rectangle 64"/>
          <p:cNvSpPr>
            <a:spLocks noChangeArrowheads="1"/>
          </p:cNvSpPr>
          <p:nvPr/>
        </p:nvSpPr>
        <p:spPr bwMode="auto">
          <a:xfrm>
            <a:off x="6713538" y="2551113"/>
            <a:ext cx="75723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jfehértói meggy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40" name="Rectangle 69"/>
          <p:cNvSpPr>
            <a:spLocks noChangeArrowheads="1"/>
          </p:cNvSpPr>
          <p:nvPr/>
        </p:nvSpPr>
        <p:spPr bwMode="auto">
          <a:xfrm>
            <a:off x="6645275" y="2695575"/>
            <a:ext cx="52705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9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Milotai dió</a:t>
            </a:r>
            <a:endParaRPr lang="hu-HU" altLang="hu-HU">
              <a:ea typeface="Calibri" pitchFamily="34" charset="0"/>
              <a:cs typeface="Calibri" pitchFamily="34" charset="0"/>
            </a:endParaRPr>
          </a:p>
        </p:txBody>
      </p:sp>
      <p:sp>
        <p:nvSpPr>
          <p:cNvPr id="22741" name="Rectangle 127"/>
          <p:cNvSpPr>
            <a:spLocks noChangeArrowheads="1"/>
          </p:cNvSpPr>
          <p:nvPr/>
        </p:nvSpPr>
        <p:spPr bwMode="auto">
          <a:xfrm>
            <a:off x="6170613" y="3405188"/>
            <a:ext cx="13874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100" b="1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EREDET MEGJELELŐLÉS </a:t>
            </a:r>
            <a:endParaRPr lang="hu-HU" altLang="hu-HU" sz="110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22742" name="Picture 2" descr="D:\02_KEPEK\01_MUNKA_képek\kollegak\kajati\ékaszalma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55563"/>
            <a:ext cx="28971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053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2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/>
              <a:t>5 lépcsős monitoring rendszer</a:t>
            </a:r>
            <a:br>
              <a:rPr lang="hu-HU" altLang="hu-HU"/>
            </a:br>
            <a:r>
              <a:rPr lang="hu-HU" altLang="hu-HU"/>
              <a:t> megfigyelési területei</a:t>
            </a:r>
            <a:endParaRPr lang="en-GB" altLang="hu-HU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283968" y="980728"/>
            <a:ext cx="4392488" cy="4896544"/>
          </a:xfrm>
        </p:spPr>
        <p:txBody>
          <a:bodyPr/>
          <a:lstStyle/>
          <a:p>
            <a:pPr algn="ctr">
              <a:lnSpc>
                <a:spcPct val="130000"/>
              </a:lnSpc>
              <a:buFont typeface="Wingdings" pitchFamily="2" charset="2"/>
              <a:buNone/>
              <a:defRPr/>
            </a:pPr>
            <a:endParaRPr lang="hu-HU" u="sng" dirty="0"/>
          </a:p>
          <a:p>
            <a:pPr>
              <a:lnSpc>
                <a:spcPct val="130000"/>
              </a:lnSpc>
              <a:defRPr/>
            </a:pPr>
            <a:r>
              <a:rPr lang="hu-HU" dirty="0"/>
              <a:t>termesztési körzet</a:t>
            </a:r>
          </a:p>
          <a:p>
            <a:pPr>
              <a:lnSpc>
                <a:spcPct val="130000"/>
              </a:lnSpc>
              <a:defRPr/>
            </a:pPr>
            <a:r>
              <a:rPr lang="hu-HU" dirty="0"/>
              <a:t>meteorológia, időjárás</a:t>
            </a:r>
          </a:p>
          <a:p>
            <a:pPr>
              <a:lnSpc>
                <a:spcPct val="130000"/>
              </a:lnSpc>
              <a:defRPr/>
            </a:pPr>
            <a:r>
              <a:rPr lang="hu-HU" dirty="0" err="1"/>
              <a:t>növényfenológia</a:t>
            </a:r>
            <a:endParaRPr lang="hu-HU" dirty="0"/>
          </a:p>
          <a:p>
            <a:pPr>
              <a:lnSpc>
                <a:spcPct val="130000"/>
              </a:lnSpc>
              <a:defRPr/>
            </a:pPr>
            <a:r>
              <a:rPr lang="hu-HU" dirty="0"/>
              <a:t>károsítók fejlődése</a:t>
            </a:r>
          </a:p>
          <a:p>
            <a:pPr>
              <a:lnSpc>
                <a:spcPct val="130000"/>
              </a:lnSpc>
              <a:defRPr/>
            </a:pPr>
            <a:r>
              <a:rPr lang="hu-HU" dirty="0"/>
              <a:t>természetes ellenségek, hasznos</a:t>
            </a:r>
            <a:r>
              <a:rPr lang="en-US" dirty="0"/>
              <a:t> </a:t>
            </a:r>
            <a:r>
              <a:rPr lang="hu-HU" dirty="0"/>
              <a:t>élő szervezetek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endParaRPr lang="hu-HU" dirty="0"/>
          </a:p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hu-HU" dirty="0"/>
              <a:t> +  gazdaságossági elemzés</a:t>
            </a:r>
            <a:endParaRPr lang="en-GB" dirty="0"/>
          </a:p>
        </p:txBody>
      </p:sp>
      <p:pic>
        <p:nvPicPr>
          <p:cNvPr id="18438" name="Picture 4" descr="integ-füze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9766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9661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0"/>
          <p:cNvSpPr>
            <a:spLocks noGrp="1"/>
          </p:cNvSpPr>
          <p:nvPr>
            <p:ph type="title"/>
          </p:nvPr>
        </p:nvSpPr>
        <p:spPr>
          <a:xfrm>
            <a:off x="539750" y="404813"/>
            <a:ext cx="6335713" cy="1079500"/>
          </a:xfrm>
        </p:spPr>
        <p:txBody>
          <a:bodyPr/>
          <a:lstStyle/>
          <a:p>
            <a:endParaRPr lang="en-GB" altLang="hu-HU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4582" name="Picture 3" descr="olaszalma karton m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42640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old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83931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olasz-alma-vedje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316038"/>
            <a:ext cx="3168650" cy="26177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kerekített téglalap 5"/>
          <p:cNvSpPr/>
          <p:nvPr/>
        </p:nvSpPr>
        <p:spPr>
          <a:xfrm>
            <a:off x="5292725" y="333375"/>
            <a:ext cx="3743325" cy="1079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/>
              <a:t>Együtt van az integrált és a földrajzi tanúsítás</a:t>
            </a:r>
            <a:endParaRPr lang="en-GB" sz="2800" b="1" dirty="0"/>
          </a:p>
        </p:txBody>
      </p:sp>
      <p:sp>
        <p:nvSpPr>
          <p:cNvPr id="7" name="Lekerekített téglalap 6"/>
          <p:cNvSpPr/>
          <p:nvPr/>
        </p:nvSpPr>
        <p:spPr>
          <a:xfrm>
            <a:off x="1336675" y="4652963"/>
            <a:ext cx="1939925" cy="11350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  <p:sp>
        <p:nvSpPr>
          <p:cNvPr id="8" name="Lekerekített téglalap 7"/>
          <p:cNvSpPr/>
          <p:nvPr/>
        </p:nvSpPr>
        <p:spPr>
          <a:xfrm>
            <a:off x="7019925" y="4868863"/>
            <a:ext cx="720725" cy="6985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5578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2"/>
          <p:cNvSpPr>
            <a:spLocks noGrp="1" noTextEdit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896468"/>
            <a:ext cx="8219256" cy="4752528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5606" name="Picture 5" descr="D:\03_KEPEK\1 HASZNOS MUNKA KÉPEK\kajati pista b\DSCN4352j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517775"/>
            <a:ext cx="43195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D:\03_KEPEK\1 HASZNOS MUNKA KÉPEK\kajati pista b\DSCN4354jo_doboz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0036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2051050" y="1052513"/>
            <a:ext cx="5473700" cy="12239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/>
              <a:t>Együtt van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/>
              <a:t>az integrált és a földrajzi tanúsítás</a:t>
            </a:r>
            <a:endParaRPr lang="en-GB" sz="2800" b="1" dirty="0"/>
          </a:p>
        </p:txBody>
      </p:sp>
      <p:sp>
        <p:nvSpPr>
          <p:cNvPr id="7" name="Lekerekített téglalap 6"/>
          <p:cNvSpPr/>
          <p:nvPr/>
        </p:nvSpPr>
        <p:spPr>
          <a:xfrm>
            <a:off x="4787900" y="2492375"/>
            <a:ext cx="1655763" cy="20351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  <p:sp>
        <p:nvSpPr>
          <p:cNvPr id="8" name="Lekerekített téglalap 7"/>
          <p:cNvSpPr/>
          <p:nvPr/>
        </p:nvSpPr>
        <p:spPr>
          <a:xfrm>
            <a:off x="7488238" y="3213100"/>
            <a:ext cx="1187450" cy="13144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11949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 noTextEdit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12776"/>
            <a:ext cx="8219256" cy="4752528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26630" name="Picture 4" descr="par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509746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pari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4652963"/>
            <a:ext cx="5070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kerekített téglalap 6"/>
          <p:cNvSpPr/>
          <p:nvPr/>
        </p:nvSpPr>
        <p:spPr>
          <a:xfrm>
            <a:off x="3635375" y="2344738"/>
            <a:ext cx="936625" cy="7445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  <p:sp>
        <p:nvSpPr>
          <p:cNvPr id="8" name="Lekerekített téglalap 7"/>
          <p:cNvSpPr/>
          <p:nvPr/>
        </p:nvSpPr>
        <p:spPr>
          <a:xfrm>
            <a:off x="971550" y="2379663"/>
            <a:ext cx="1368425" cy="1409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/>
          </a:p>
        </p:txBody>
      </p:sp>
      <p:sp>
        <p:nvSpPr>
          <p:cNvPr id="9" name="Lekerekített téglalap 8"/>
          <p:cNvSpPr/>
          <p:nvPr/>
        </p:nvSpPr>
        <p:spPr>
          <a:xfrm>
            <a:off x="5249863" y="1706563"/>
            <a:ext cx="3732212" cy="1079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/>
              <a:t>Együtt van az integrált és a földrajzi tanúsítás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59805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3388" y="1546225"/>
            <a:ext cx="4897437" cy="1141413"/>
          </a:xfrm>
        </p:spPr>
        <p:txBody>
          <a:bodyPr/>
          <a:lstStyle/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hu-HU" dirty="0"/>
              <a:t>„Szentesi paprika”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hu-HU" dirty="0"/>
              <a:t>oltalom alatt álló földrajzi jelzés (OFJ) (2009-2014)</a:t>
            </a:r>
          </a:p>
        </p:txBody>
      </p:sp>
      <p:pic>
        <p:nvPicPr>
          <p:cNvPr id="27653" name="Picture 7" descr="D:\03_KEPEK\1 HASZNOS MUNKA KÉPEK\kajati pista b\DSCN3010m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995363"/>
            <a:ext cx="3578225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D:\03_KEPEK\1 HASZNOS MUNKA KÉPEK\kajati pista b\oltalom-jelzés0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5" y="2420938"/>
            <a:ext cx="23812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 descr="D:\03_KEPEK\1 HASZNOS MUNKA KÉPEK\kajati pista b\szentesi-délkertész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115888"/>
            <a:ext cx="26717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artalom helye 2"/>
          <p:cNvSpPr txBox="1">
            <a:spLocks/>
          </p:cNvSpPr>
          <p:nvPr/>
        </p:nvSpPr>
        <p:spPr bwMode="auto">
          <a:xfrm>
            <a:off x="428625" y="4899025"/>
            <a:ext cx="4895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u-HU" altLang="hu-HU" sz="2000" b="1">
                <a:solidFill>
                  <a:srgbClr val="003300"/>
                </a:solidFill>
                <a:latin typeface="Arial" charset="0"/>
              </a:rPr>
              <a:t>2. Integrált zöldség DélKerTész</a:t>
            </a:r>
          </a:p>
        </p:txBody>
      </p:sp>
      <p:sp>
        <p:nvSpPr>
          <p:cNvPr id="27657" name="Tartalom helye 2"/>
          <p:cNvSpPr txBox="1">
            <a:spLocks/>
          </p:cNvSpPr>
          <p:nvPr/>
        </p:nvSpPr>
        <p:spPr bwMode="auto">
          <a:xfrm>
            <a:off x="1908175" y="5353050"/>
            <a:ext cx="14017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hu-HU" altLang="hu-HU" sz="2400" b="1">
                <a:solidFill>
                  <a:srgbClr val="003300"/>
                </a:solidFill>
                <a:latin typeface="Arial" charset="0"/>
              </a:rPr>
              <a:t>(2014?)</a:t>
            </a:r>
          </a:p>
        </p:txBody>
      </p:sp>
      <p:pic>
        <p:nvPicPr>
          <p:cNvPr id="27658" name="Picture 4" descr="D:\03_KEPEK\1 HASZNOS MUNKA KÉPEK\cimer zaszló\zaszlo-gy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46050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artalom helye 2"/>
          <p:cNvSpPr txBox="1">
            <a:spLocks/>
          </p:cNvSpPr>
          <p:nvPr/>
        </p:nvSpPr>
        <p:spPr bwMode="auto">
          <a:xfrm>
            <a:off x="3557588" y="217488"/>
            <a:ext cx="1263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u-HU" altLang="hu-HU" sz="6000">
                <a:solidFill>
                  <a:srgbClr val="003300"/>
                </a:solidFill>
                <a:ea typeface="Calibri" pitchFamily="34" charset="0"/>
                <a:cs typeface="Calibri" pitchFamily="34" charset="0"/>
              </a:rPr>
              <a:t>N</a:t>
            </a:r>
            <a:r>
              <a:rPr lang="hu-HU" altLang="hu-HU" sz="6000" u="sng" baseline="30000">
                <a:solidFill>
                  <a:srgbClr val="003300"/>
                </a:solidFill>
                <a:ea typeface="Calibri" pitchFamily="34" charset="0"/>
                <a:cs typeface="Calibri" pitchFamily="34" charset="0"/>
              </a:rPr>
              <a:t>1</a:t>
            </a:r>
            <a:endParaRPr lang="hu-HU" altLang="hu-HU" sz="6000" u="sng">
              <a:solidFill>
                <a:srgbClr val="003300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3244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Répalevéltetű K+F vizsgálatok</a:t>
            </a:r>
            <a:br>
              <a:rPr lang="hu-HU" dirty="0"/>
            </a:br>
            <a:r>
              <a:rPr lang="hu-HU" sz="1800" dirty="0" err="1"/>
              <a:t>Szerkeztette</a:t>
            </a:r>
            <a:r>
              <a:rPr lang="hu-HU" sz="1800" dirty="0"/>
              <a:t>: Dr. Tőkés Gábor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8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 descr="D:\00_MUNKATEKA_PGY\10_TVK_anyagok_eloadasok\05_ELŐADÓK\Kajati István\2018-02-28\ÖSSZ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770529" y="-25215"/>
            <a:ext cx="5611335" cy="811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162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_s95238"/>
          <p:cNvSpPr>
            <a:spLocks noChangeArrowheads="1"/>
          </p:cNvSpPr>
          <p:nvPr/>
        </p:nvSpPr>
        <p:spPr bwMode="auto">
          <a:xfrm flipV="1">
            <a:off x="1223963" y="4500563"/>
            <a:ext cx="6875462" cy="1660525"/>
          </a:xfrm>
          <a:custGeom>
            <a:avLst/>
            <a:gdLst>
              <a:gd name="T0" fmla="*/ 6303001 w 21600"/>
              <a:gd name="T1" fmla="*/ 830154 h 21600"/>
              <a:gd name="T2" fmla="*/ 3438001 w 21600"/>
              <a:gd name="T3" fmla="*/ 1660308 h 21600"/>
              <a:gd name="T4" fmla="*/ 573000 w 21600"/>
              <a:gd name="T5" fmla="*/ 830154 h 21600"/>
              <a:gd name="T6" fmla="*/ 3438001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00 w 21600"/>
              <a:gd name="T13" fmla="*/ 3600 h 21600"/>
              <a:gd name="T14" fmla="*/ 18000 w 21600"/>
              <a:gd name="T15" fmla="*/ 18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00" y="21600"/>
                </a:lnTo>
                <a:lnTo>
                  <a:pt x="180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  <a:ln w="4699" algn="in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hu-HU" altLang="hu-HU" sz="2400" b="1"/>
              <a:t>SZABVÁNYOK</a:t>
            </a:r>
          </a:p>
          <a:p>
            <a:pPr algn="ctr">
              <a:spcBef>
                <a:spcPts val="1200"/>
              </a:spcBef>
            </a:pPr>
            <a:r>
              <a:rPr lang="hu-HU" altLang="hu-HU" sz="2000"/>
              <a:t>ISO (9001, 14001, 22000), GS1(vonalkód), MSZ</a:t>
            </a:r>
          </a:p>
          <a:p>
            <a:pPr algn="ctr">
              <a:lnSpc>
                <a:spcPct val="55000"/>
              </a:lnSpc>
            </a:pPr>
            <a:endParaRPr lang="hu-HU" altLang="hu-HU" sz="1600"/>
          </a:p>
        </p:txBody>
      </p:sp>
      <p:grpSp>
        <p:nvGrpSpPr>
          <p:cNvPr id="13" name="Csoportba foglalás 12"/>
          <p:cNvGrpSpPr>
            <a:grpSpLocks/>
          </p:cNvGrpSpPr>
          <p:nvPr/>
        </p:nvGrpSpPr>
        <p:grpSpPr bwMode="auto">
          <a:xfrm>
            <a:off x="2376488" y="2835275"/>
            <a:ext cx="4591050" cy="1660525"/>
            <a:chOff x="2376000" y="2834808"/>
            <a:chExt cx="4591417" cy="1660308"/>
          </a:xfrm>
        </p:grpSpPr>
        <p:sp>
          <p:nvSpPr>
            <p:cNvPr id="17418" name="_s95237"/>
            <p:cNvSpPr>
              <a:spLocks noChangeArrowheads="1"/>
            </p:cNvSpPr>
            <p:nvPr/>
          </p:nvSpPr>
          <p:spPr bwMode="auto">
            <a:xfrm flipV="1">
              <a:off x="2376000" y="2834808"/>
              <a:ext cx="4565245" cy="1660308"/>
            </a:xfrm>
            <a:custGeom>
              <a:avLst/>
              <a:gdLst>
                <a:gd name="T0" fmla="*/ 3994589 w 21600"/>
                <a:gd name="T1" fmla="*/ 830154 h 21600"/>
                <a:gd name="T2" fmla="*/ 2282623 w 21600"/>
                <a:gd name="T3" fmla="*/ 1660308 h 21600"/>
                <a:gd name="T4" fmla="*/ 570656 w 21600"/>
                <a:gd name="T5" fmla="*/ 830154 h 21600"/>
                <a:gd name="T6" fmla="*/ 228262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4699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lIns="116760" tIns="58380" rIns="116760" bIns="58380" anchor="ctr"/>
            <a:lstStyle/>
            <a:p>
              <a:endParaRPr lang="en-GB"/>
            </a:p>
          </p:txBody>
        </p:sp>
        <p:sp>
          <p:nvSpPr>
            <p:cNvPr id="17419" name="_s95237"/>
            <p:cNvSpPr>
              <a:spLocks noChangeArrowheads="1"/>
            </p:cNvSpPr>
            <p:nvPr/>
          </p:nvSpPr>
          <p:spPr bwMode="auto">
            <a:xfrm flipV="1">
              <a:off x="2402172" y="3068959"/>
              <a:ext cx="4565245" cy="1228258"/>
            </a:xfrm>
            <a:custGeom>
              <a:avLst/>
              <a:gdLst>
                <a:gd name="T0" fmla="*/ 3994589 w 21600"/>
                <a:gd name="T1" fmla="*/ 614129 h 21600"/>
                <a:gd name="T2" fmla="*/ 2282623 w 21600"/>
                <a:gd name="T3" fmla="*/ 1228258 h 21600"/>
                <a:gd name="T4" fmla="*/ 570656 w 21600"/>
                <a:gd name="T5" fmla="*/ 614129 h 21600"/>
                <a:gd name="T6" fmla="*/ 228262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699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116760" tIns="58380" rIns="116760" bIns="5838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hu-HU" altLang="hu-HU" sz="2200" b="1">
                  <a:solidFill>
                    <a:srgbClr val="000000"/>
                  </a:solidFill>
                </a:rPr>
                <a:t>RENDSZEREK, </a:t>
              </a:r>
            </a:p>
            <a:p>
              <a:pPr algn="ctr"/>
              <a:r>
                <a:rPr lang="hu-HU" altLang="hu-HU" sz="2200" b="1">
                  <a:solidFill>
                    <a:srgbClr val="000000"/>
                  </a:solidFill>
                </a:rPr>
                <a:t>VÉDJEGYEK</a:t>
              </a:r>
            </a:p>
            <a:p>
              <a:pPr algn="ctr"/>
              <a:r>
                <a:rPr lang="hu-HU" altLang="hu-HU" sz="2200" b="1">
                  <a:solidFill>
                    <a:srgbClr val="000000"/>
                  </a:solidFill>
                </a:rPr>
                <a:t>FÖLDRAJZI ÁRUJELZŐK</a:t>
              </a:r>
            </a:p>
            <a:p>
              <a:pPr algn="ctr">
                <a:spcBef>
                  <a:spcPts val="600"/>
                </a:spcBef>
              </a:pPr>
              <a:r>
                <a:rPr lang="hu-HU" altLang="hu-HU">
                  <a:solidFill>
                    <a:srgbClr val="000000"/>
                  </a:solidFill>
                </a:rPr>
                <a:t>GAP, EUREPGAP, HACCP</a:t>
              </a:r>
            </a:p>
            <a:p>
              <a:pPr algn="ctr"/>
              <a:r>
                <a:rPr lang="hu-HU" altLang="hu-HU">
                  <a:solidFill>
                    <a:srgbClr val="000000"/>
                  </a:solidFill>
                </a:rPr>
                <a:t>HKT, OEM, OFJ, KMÉ, GEA</a:t>
              </a:r>
            </a:p>
          </p:txBody>
        </p:sp>
      </p:grpSp>
      <p:grpSp>
        <p:nvGrpSpPr>
          <p:cNvPr id="16" name="Csoportba foglalás 15"/>
          <p:cNvGrpSpPr>
            <a:grpSpLocks/>
          </p:cNvGrpSpPr>
          <p:nvPr/>
        </p:nvGrpSpPr>
        <p:grpSpPr bwMode="auto">
          <a:xfrm>
            <a:off x="3492500" y="1168400"/>
            <a:ext cx="2314575" cy="1660525"/>
            <a:chOff x="3491880" y="1168239"/>
            <a:chExt cx="2314819" cy="1660308"/>
          </a:xfrm>
        </p:grpSpPr>
        <p:sp>
          <p:nvSpPr>
            <p:cNvPr id="17416" name="_s95236"/>
            <p:cNvSpPr>
              <a:spLocks noChangeArrowheads="1"/>
            </p:cNvSpPr>
            <p:nvPr/>
          </p:nvSpPr>
          <p:spPr bwMode="auto">
            <a:xfrm flipV="1">
              <a:off x="3527999" y="1168239"/>
              <a:ext cx="2278700" cy="1660308"/>
            </a:xfrm>
            <a:custGeom>
              <a:avLst/>
              <a:gdLst>
                <a:gd name="T0" fmla="*/ 1709025 w 21600"/>
                <a:gd name="T1" fmla="*/ 830154 h 21600"/>
                <a:gd name="T2" fmla="*/ 1139350 w 21600"/>
                <a:gd name="T3" fmla="*/ 1660308 h 21600"/>
                <a:gd name="T4" fmla="*/ 569675 w 21600"/>
                <a:gd name="T5" fmla="*/ 830154 h 21600"/>
                <a:gd name="T6" fmla="*/ 11393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4699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lIns="116760" tIns="58380" rIns="116760" bIns="58380"/>
            <a:lstStyle/>
            <a:p>
              <a:endParaRPr lang="en-GB"/>
            </a:p>
          </p:txBody>
        </p:sp>
        <p:sp>
          <p:nvSpPr>
            <p:cNvPr id="17417" name="_s95236"/>
            <p:cNvSpPr>
              <a:spLocks noChangeArrowheads="1"/>
            </p:cNvSpPr>
            <p:nvPr/>
          </p:nvSpPr>
          <p:spPr bwMode="auto">
            <a:xfrm flipV="1">
              <a:off x="3491880" y="1268760"/>
              <a:ext cx="2278700" cy="1296144"/>
            </a:xfrm>
            <a:custGeom>
              <a:avLst/>
              <a:gdLst>
                <a:gd name="T0" fmla="*/ 1709025 w 21600"/>
                <a:gd name="T1" fmla="*/ 648072 h 21600"/>
                <a:gd name="T2" fmla="*/ 1139350 w 21600"/>
                <a:gd name="T3" fmla="*/ 1296144 h 21600"/>
                <a:gd name="T4" fmla="*/ 569675 w 21600"/>
                <a:gd name="T5" fmla="*/ 648072 h 21600"/>
                <a:gd name="T6" fmla="*/ 11393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699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116760" tIns="58380" rIns="116760" bIns="5838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hu-HU" altLang="hu-HU" b="1">
                  <a:solidFill>
                    <a:srgbClr val="006600"/>
                  </a:solidFill>
                </a:rPr>
                <a:t>KÖRNYEZETEVÉDELMI </a:t>
              </a:r>
            </a:p>
            <a:p>
              <a:pPr algn="ctr"/>
              <a:r>
                <a:rPr lang="hu-HU" altLang="hu-HU" b="1">
                  <a:solidFill>
                    <a:srgbClr val="006600"/>
                  </a:solidFill>
                </a:rPr>
                <a:t> GARANCIÁK</a:t>
              </a:r>
            </a:p>
            <a:p>
              <a:pPr algn="ctr">
                <a:spcBef>
                  <a:spcPts val="1200"/>
                </a:spcBef>
              </a:pPr>
              <a:r>
                <a:rPr lang="hu-HU" altLang="hu-HU" sz="2000">
                  <a:solidFill>
                    <a:srgbClr val="006600"/>
                  </a:solidFill>
                </a:rPr>
                <a:t>„IP”  „ÖKO”</a:t>
              </a:r>
              <a:endParaRPr lang="en-US" altLang="hu-HU" sz="2000">
                <a:solidFill>
                  <a:srgbClr val="006600"/>
                </a:solidFill>
              </a:endParaRPr>
            </a:p>
          </p:txBody>
        </p:sp>
      </p:grp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6946900" y="6523038"/>
            <a:ext cx="16573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200" b="1"/>
              <a:t>(Kajati I.,2006)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323850" y="211138"/>
            <a:ext cx="86407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A gyümölcs vertikum élelmiszerbiztonsági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piramisa</a:t>
            </a:r>
          </a:p>
        </p:txBody>
      </p:sp>
      <p:sp>
        <p:nvSpPr>
          <p:cNvPr id="17415" name="Cím 9"/>
          <p:cNvSpPr>
            <a:spLocks noGrp="1"/>
          </p:cNvSpPr>
          <p:nvPr>
            <p:ph type="title"/>
          </p:nvPr>
        </p:nvSpPr>
        <p:spPr>
          <a:xfrm>
            <a:off x="0" y="-26988"/>
            <a:ext cx="9151938" cy="1004888"/>
          </a:xfrm>
          <a:custGeom>
            <a:avLst/>
            <a:gdLst>
              <a:gd name="T0" fmla="*/ 0 w 8430621"/>
              <a:gd name="T1" fmla="*/ 17661 h 1005989"/>
              <a:gd name="T2" fmla="*/ 9135612 w 8430621"/>
              <a:gd name="T3" fmla="*/ 26050 h 1005989"/>
              <a:gd name="T4" fmla="*/ 9152388 w 8430621"/>
              <a:gd name="T5" fmla="*/ 1002179 h 1005989"/>
              <a:gd name="T6" fmla="*/ 8891684 w 8430621"/>
              <a:gd name="T7" fmla="*/ 1005989 h 1005989"/>
              <a:gd name="T8" fmla="*/ 7544013 w 8430621"/>
              <a:gd name="T9" fmla="*/ 1002116 h 1005989"/>
              <a:gd name="T10" fmla="*/ 0 w 8430621"/>
              <a:gd name="T11" fmla="*/ 998389 h 1005989"/>
              <a:gd name="T12" fmla="*/ 0 w 8430621"/>
              <a:gd name="T13" fmla="*/ 17661 h 1005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30621"/>
              <a:gd name="T22" fmla="*/ 0 h 1005989"/>
              <a:gd name="T23" fmla="*/ 8430621 w 8430621"/>
              <a:gd name="T24" fmla="*/ 1005989 h 1005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30621" h="1005989">
                <a:moveTo>
                  <a:pt x="0" y="17661"/>
                </a:moveTo>
                <a:lnTo>
                  <a:pt x="8415168" y="26050"/>
                </a:lnTo>
                <a:lnTo>
                  <a:pt x="8430621" y="1002179"/>
                </a:lnTo>
                <a:lnTo>
                  <a:pt x="8190476" y="1005989"/>
                </a:lnTo>
                <a:cubicBezTo>
                  <a:pt x="8524929" y="-327208"/>
                  <a:pt x="6633090" y="-342126"/>
                  <a:pt x="6949084" y="1002116"/>
                </a:cubicBezTo>
                <a:lnTo>
                  <a:pt x="0" y="998389"/>
                </a:lnTo>
                <a:lnTo>
                  <a:pt x="0" y="17661"/>
                </a:lnTo>
                <a:close/>
              </a:path>
            </a:pathLst>
          </a:custGeom>
        </p:spPr>
        <p:txBody>
          <a:bodyPr/>
          <a:lstStyle/>
          <a:p>
            <a:r>
              <a:rPr lang="hu-HU" altLang="hu-HU"/>
              <a:t>A gyümölcs vertikum élelmiszerbiztonsági</a:t>
            </a:r>
            <a:br>
              <a:rPr lang="hu-HU" altLang="hu-HU"/>
            </a:br>
            <a:r>
              <a:rPr lang="hu-HU" altLang="hu-HU"/>
              <a:t>piramisa</a:t>
            </a:r>
          </a:p>
        </p:txBody>
      </p:sp>
    </p:spTree>
    <p:extLst>
      <p:ext uri="{BB962C8B-B14F-4D97-AF65-F5344CB8AC3E}">
        <p14:creationId xmlns:p14="http://schemas.microsoft.com/office/powerpoint/2010/main" val="4183192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Útravaló:</a:t>
            </a:r>
          </a:p>
        </p:txBody>
      </p:sp>
      <p:pic>
        <p:nvPicPr>
          <p:cNvPr id="5" name="Picture 5" descr="beolvasá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016224" cy="1275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88145" y="1052736"/>
            <a:ext cx="4176464" cy="41695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800" dirty="0"/>
              <a:t>„ </a:t>
            </a:r>
            <a:r>
              <a:rPr lang="hu-HU" sz="2400" dirty="0"/>
              <a:t>A </a:t>
            </a:r>
            <a:r>
              <a:rPr lang="hu-HU" sz="2400" b="1" dirty="0"/>
              <a:t>TANÚSÍTÓ VÉDJEGYEK </a:t>
            </a:r>
            <a:endParaRPr lang="hu-HU" sz="2000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40173" y="1484784"/>
            <a:ext cx="3672408" cy="375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000" dirty="0"/>
              <a:t>(INTEGRÁLT, ÖKOLÓGIAI)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88145" y="1916485"/>
            <a:ext cx="4176464" cy="43239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400" dirty="0"/>
              <a:t>és a </a:t>
            </a:r>
            <a:r>
              <a:rPr lang="hu-HU" sz="2400" b="1" dirty="0"/>
              <a:t>FÖLDRAJZI ÁRUJELZŐK</a:t>
            </a:r>
            <a:endParaRPr lang="hu-HU" sz="24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704169" y="2348880"/>
            <a:ext cx="367240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000" dirty="0"/>
              <a:t>(OEM, OFJ)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88145" y="2708920"/>
            <a:ext cx="4176464" cy="36004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ts val="1200"/>
              </a:spcBef>
              <a:spcAft>
                <a:spcPct val="0"/>
              </a:spcAft>
            </a:pPr>
            <a:r>
              <a:rPr lang="hu-HU" sz="2400" b="1" dirty="0">
                <a:solidFill>
                  <a:prstClr val="black"/>
                </a:solidFill>
              </a:rPr>
              <a:t>használata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47664" y="3068960"/>
            <a:ext cx="604867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Aft>
                <a:spcPct val="0"/>
              </a:spcAft>
            </a:pPr>
            <a:r>
              <a:rPr lang="hu-HU" sz="2400" dirty="0">
                <a:solidFill>
                  <a:prstClr val="black"/>
                </a:solidFill>
              </a:rPr>
              <a:t>nem kereskedelmi és marketing fogás, hanem </a:t>
            </a:r>
            <a:endParaRPr lang="en-GB" sz="24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27583" y="3573016"/>
            <a:ext cx="7416824" cy="43204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400" dirty="0">
                <a:solidFill>
                  <a:prstClr val="black"/>
                </a:solidFill>
              </a:rPr>
              <a:t>a</a:t>
            </a:r>
            <a:r>
              <a:rPr lang="hu-HU" sz="2400" b="1" dirty="0">
                <a:solidFill>
                  <a:prstClr val="black"/>
                </a:solidFill>
              </a:rPr>
              <a:t> TERMELŐ, </a:t>
            </a:r>
            <a:r>
              <a:rPr lang="hu-HU" sz="2400" dirty="0">
                <a:solidFill>
                  <a:prstClr val="black"/>
                </a:solidFill>
              </a:rPr>
              <a:t>a</a:t>
            </a:r>
            <a:r>
              <a:rPr lang="hu-HU" sz="2400" b="1" dirty="0">
                <a:solidFill>
                  <a:prstClr val="black"/>
                </a:solidFill>
              </a:rPr>
              <a:t> SZAKEMBER </a:t>
            </a:r>
            <a:r>
              <a:rPr lang="hu-HU" sz="2400" dirty="0">
                <a:solidFill>
                  <a:prstClr val="black"/>
                </a:solidFill>
              </a:rPr>
              <a:t>és a </a:t>
            </a:r>
            <a:r>
              <a:rPr lang="hu-HU" sz="2400" b="1" dirty="0">
                <a:solidFill>
                  <a:prstClr val="black"/>
                </a:solidFill>
              </a:rPr>
              <a:t>NÖVÉNYORVOS</a:t>
            </a:r>
            <a:endParaRPr lang="hu-HU" sz="2000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47663" y="4021198"/>
            <a:ext cx="5976663" cy="48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ts val="1200"/>
              </a:spcBef>
              <a:spcAft>
                <a:spcPct val="0"/>
              </a:spcAft>
            </a:pPr>
            <a:r>
              <a:rPr lang="hu-HU" sz="2400" dirty="0">
                <a:solidFill>
                  <a:prstClr val="black"/>
                </a:solidFill>
              </a:rPr>
              <a:t>környezetkímélő tevékenységének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27583" y="4477762"/>
            <a:ext cx="7416824" cy="4634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hu-HU" sz="2400" b="1" dirty="0"/>
              <a:t>GARANCIÁJA  </a:t>
            </a:r>
            <a:r>
              <a:rPr lang="hu-HU" sz="2400" dirty="0"/>
              <a:t>a </a:t>
            </a:r>
            <a:r>
              <a:rPr lang="hu-HU" sz="2400" b="1" dirty="0"/>
              <a:t>FOGYASZTÓ</a:t>
            </a:r>
            <a:r>
              <a:rPr lang="hu-HU" sz="2400" dirty="0"/>
              <a:t> részére. </a:t>
            </a:r>
            <a:endParaRPr lang="hu-HU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67965" y="5013176"/>
            <a:ext cx="7304435" cy="48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2562" indent="0">
              <a:buNone/>
            </a:pPr>
            <a:r>
              <a:rPr lang="hu-HU" dirty="0"/>
              <a:t>„Integrált tanúsító védjegy”, két minisztériumi előterjesztés 2003,2014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7965" y="5469740"/>
            <a:ext cx="7416824" cy="695564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MNMNK Országos Elnöksége:</a:t>
            </a:r>
            <a:endParaRPr lang="en-GB" dirty="0"/>
          </a:p>
          <a:p>
            <a:pPr algn="ctr"/>
            <a:r>
              <a:rPr lang="hu-HU" sz="2400" b="1" dirty="0"/>
              <a:t>„TUDÁSALAPÚ INTEGRÁLT TERMÉS /TAIT/</a:t>
            </a:r>
            <a:r>
              <a:rPr lang="hu-HU" dirty="0"/>
              <a:t>” 2017-18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962317" y="45548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/szerző/</a:t>
            </a:r>
          </a:p>
        </p:txBody>
      </p:sp>
    </p:spTree>
    <p:extLst>
      <p:ext uri="{BB962C8B-B14F-4D97-AF65-F5344CB8AC3E}">
        <p14:creationId xmlns:p14="http://schemas.microsoft.com/office/powerpoint/2010/main" val="115390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 animBg="1"/>
      <p:bldP spid="16" grpId="0"/>
      <p:bldP spid="17" grpId="0" animBg="1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GEA alma ünnep 1998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82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9" name="Picture 3" descr="D:\00_MUNKATEKA_PGY\10_TVK_anyagok_eloadasok\05_ELŐADÓK\Kajati István\2018-02-28\0000003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93168"/>
            <a:ext cx="8712968" cy="316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4962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Epilógus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824536"/>
          </a:xfrm>
        </p:spPr>
        <p:txBody>
          <a:bodyPr/>
          <a:lstStyle/>
          <a:p>
            <a:pPr marL="274638" indent="-258763">
              <a:spcBef>
                <a:spcPts val="400"/>
              </a:spcBef>
            </a:pPr>
            <a:r>
              <a:rPr lang="hu-HU" sz="2000" b="0" dirty="0"/>
              <a:t>Jó sorsomnak és szerencsémnek, 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rajongásig szeretett családomnak,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a növény-egészségügy – növényvédelem vezetésének és</a:t>
            </a:r>
            <a:br>
              <a:rPr lang="hu-HU" sz="2000" b="0" dirty="0"/>
            </a:br>
            <a:r>
              <a:rPr lang="hu-HU" sz="2000" b="0" dirty="0"/>
              <a:t>vezetőinek és munkatársainak, 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TEAM társaimnak, 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az MNMNK vezetésének és tagságának, 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a növényvédelmi kutató intézet és 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növényvédő szer gyártók vezetőinek és munkatársainak,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TANÍTÓMESTEREIMNEK,</a:t>
            </a:r>
          </a:p>
          <a:p>
            <a:pPr marL="274638" indent="-258763">
              <a:spcBef>
                <a:spcPts val="400"/>
              </a:spcBef>
            </a:pPr>
            <a:r>
              <a:rPr lang="hu-HU" sz="2000" b="0" dirty="0"/>
              <a:t>barátaimnak köszönhetően </a:t>
            </a:r>
          </a:p>
          <a:p>
            <a:pPr marL="182562" indent="0" algn="ctr">
              <a:buNone/>
            </a:pPr>
            <a:r>
              <a:rPr lang="hu-HU" dirty="0"/>
              <a:t>derűsen – vidáman - boldogan </a:t>
            </a:r>
          </a:p>
          <a:p>
            <a:pPr marL="182562" indent="0" algn="ctr">
              <a:buNone/>
            </a:pPr>
            <a:r>
              <a:rPr lang="hu-HU" dirty="0"/>
              <a:t>tekintett rám a nyolcvanadik esztendőm,</a:t>
            </a:r>
          </a:p>
          <a:p>
            <a:pPr marL="182562" indent="0" algn="ctr">
              <a:buNone/>
            </a:pPr>
            <a:r>
              <a:rPr lang="hu-HU" dirty="0"/>
              <a:t>amelyért szívem teljes melegével és szeretetével mondok köszönetet </a:t>
            </a:r>
          </a:p>
          <a:p>
            <a:pPr marL="182562" indent="0" algn="ctr">
              <a:buNone/>
            </a:pPr>
            <a:r>
              <a:rPr lang="hu-HU" sz="3000" dirty="0"/>
              <a:t>MINDENKINEK</a:t>
            </a:r>
            <a:endParaRPr lang="en-GB" sz="3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83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 descr="D:\00_MUNKATEKA_PGY\10_TVK_anyagok_eloadasok\05_ELŐADÓK\Kajati István\2018-02-28\000000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72" y="855723"/>
            <a:ext cx="4139560" cy="29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6711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9" descr="kukorica_injek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7738" y="1200150"/>
            <a:ext cx="3559175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kukorica_inje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5850" y="1200150"/>
            <a:ext cx="3548063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novorvos-pecsé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1824">
            <a:off x="3462338" y="2062163"/>
            <a:ext cx="2373312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085850" y="5354052"/>
            <a:ext cx="7231063" cy="523220"/>
          </a:xfrm>
          <a:prstGeom prst="rect">
            <a:avLst/>
          </a:prstGeom>
          <a:solidFill>
            <a:srgbClr val="739E1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hu-HU" dirty="0"/>
              <a:t>Köszönöm megtisztelő figyelmüket!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85850" y="620688"/>
            <a:ext cx="7231064" cy="523220"/>
          </a:xfrm>
          <a:prstGeom prst="rect">
            <a:avLst/>
          </a:prstGeom>
          <a:solidFill>
            <a:srgbClr val="739E1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hu-HU" dirty="0"/>
              <a:t>Köszönet mindenért, mindenkinek!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084888" y="6165850"/>
            <a:ext cx="2447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1400"/>
              <a:t>Számítógépes szerkesztés:</a:t>
            </a:r>
          </a:p>
          <a:p>
            <a:pPr algn="ctr"/>
            <a:r>
              <a:rPr lang="hu-HU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Pataki György</a:t>
            </a:r>
          </a:p>
        </p:txBody>
      </p:sp>
    </p:spTree>
    <p:extLst>
      <p:ext uri="{BB962C8B-B14F-4D97-AF65-F5344CB8AC3E}">
        <p14:creationId xmlns:p14="http://schemas.microsoft.com/office/powerpoint/2010/main" val="57083467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2017. ÉVI JUBILEUMI KITÜNTETÉSEIM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85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8493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églalap 1"/>
          <p:cNvSpPr>
            <a:spLocks noChangeArrowheads="1"/>
          </p:cNvSpPr>
          <p:nvPr/>
        </p:nvSpPr>
        <p:spPr bwMode="auto">
          <a:xfrm>
            <a:off x="467544" y="1633856"/>
            <a:ext cx="4572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6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4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2017.08.21-én Magyarország Földművelésügyi Minisztere "ÁLLAMALAPÍTÓ SZENT ISTVÁN ÜNNEPE, AUGUSZTUS 20-A ALKALMÁBÓL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" </a:t>
            </a:r>
            <a:r>
              <a:rPr lang="hu-HU" altLang="hu-HU" b="1" dirty="0">
                <a:solidFill>
                  <a:schemeClr val="tx1"/>
                </a:solidFill>
                <a:cs typeface="Times New Roman" pitchFamily="18" charset="0"/>
              </a:rPr>
              <a:t>Dr. </a:t>
            </a:r>
            <a:r>
              <a:rPr lang="hu-HU" altLang="hu-HU" b="1" dirty="0" err="1">
                <a:solidFill>
                  <a:schemeClr val="tx1"/>
                </a:solidFill>
                <a:cs typeface="Times New Roman" pitchFamily="18" charset="0"/>
              </a:rPr>
              <a:t>Kajati</a:t>
            </a:r>
            <a:r>
              <a:rPr lang="hu-HU" altLang="hu-HU" b="1" dirty="0">
                <a:solidFill>
                  <a:schemeClr val="tx1"/>
                </a:solidFill>
                <a:cs typeface="Times New Roman" pitchFamily="18" charset="0"/>
              </a:rPr>
              <a:t> Istvánnak</a:t>
            </a: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 a kiemelkedő tevékenységének elismeréseként több mint 50 éven át az élelmiszer-biztonság, a növényegészségügy, a növényorvos-rendszer területén kifejtett hazai és nemzetközi tevékenységéért, a tudományos szervezetekben való aktív szerepvállalásáért az " </a:t>
            </a:r>
            <a:r>
              <a:rPr lang="hu-HU" altLang="hu-HU" b="1" dirty="0">
                <a:solidFill>
                  <a:schemeClr val="tx1"/>
                </a:solidFill>
                <a:cs typeface="Times New Roman" pitchFamily="18" charset="0"/>
              </a:rPr>
              <a:t>ÉLETFA EMLÉKPLAKETT EZÜST FOKOZATA KITÜNTETÉST</a:t>
            </a:r>
            <a:r>
              <a:rPr lang="hu-HU" altLang="hu-HU" dirty="0">
                <a:solidFill>
                  <a:schemeClr val="tx1"/>
                </a:solidFill>
                <a:cs typeface="Times New Roman" pitchFamily="18" charset="0"/>
              </a:rPr>
              <a:t> " adományozta.</a:t>
            </a:r>
            <a:endParaRPr lang="hu-HU" altLang="hu-HU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38915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868493"/>
            <a:ext cx="3240360" cy="327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68183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hu-HU" altLang="hu-HU" sz="2400" dirty="0"/>
              <a:t>A növényorvos szakma nagyrabecsülésének jeléül </a:t>
            </a:r>
            <a:br>
              <a:rPr lang="hu-HU" altLang="hu-HU" sz="2400" dirty="0"/>
            </a:br>
            <a:r>
              <a:rPr lang="hu-HU" altLang="hu-HU" sz="2400" dirty="0"/>
              <a:t>itt Debrecenben, az </a:t>
            </a:r>
            <a:r>
              <a:rPr lang="hu-HU" altLang="hu-HU" sz="2400" i="1" dirty="0"/>
              <a:t>alma mater</a:t>
            </a:r>
            <a:r>
              <a:rPr lang="hu-HU" altLang="hu-HU" sz="2400" dirty="0"/>
              <a:t>ben: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068" y="1844824"/>
            <a:ext cx="2875482" cy="38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7362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églalap 1"/>
          <p:cNvSpPr>
            <a:spLocks noChangeArrowheads="1"/>
          </p:cNvSpPr>
          <p:nvPr/>
        </p:nvSpPr>
        <p:spPr bwMode="auto">
          <a:xfrm>
            <a:off x="827584" y="1844824"/>
            <a:ext cx="4640263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Dr. </a:t>
            </a:r>
            <a:r>
              <a:rPr lang="hu-HU" altLang="hu-HU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Kajati</a:t>
            </a:r>
            <a:r>
              <a:rPr lang="hu-HU" altLang="hu-HU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István a „Gulyás Antal Emlékérem a Növényvédelemért – 2017” elismerés tulajdonosa.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  <a:defRPr/>
            </a:pPr>
            <a:endParaRPr lang="hu-HU" altLang="hu-HU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„Az emlékérem, oklevél és jelvény megilleti Őt a növénykórtan, a növényvédelmi hatósági munka, a szakigazgatás és a növényorvoslás fejlesztésében végzett kiemelkedő munkájáért.”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  <a:defRPr/>
            </a:pPr>
            <a:endParaRPr lang="hu-HU" altLang="hu-HU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Kitüntetésedhez szívből gratulálunk, jó egészséget élvezz szeretteid és barátaid körében!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  <a:defRPr/>
            </a:pPr>
            <a:endParaRPr lang="hu-HU" altLang="hu-H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8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Répalevéltetű K+F vizsgálatok</a:t>
            </a:r>
            <a:br>
              <a:rPr lang="hu-HU" dirty="0"/>
            </a:br>
            <a:r>
              <a:rPr lang="hu-HU" sz="1800" dirty="0" err="1"/>
              <a:t>Szerkeztette</a:t>
            </a:r>
            <a:r>
              <a:rPr lang="hu-HU" sz="1800" dirty="0"/>
              <a:t>: Dr. Tőkés Gábor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2200">
              <a:defRPr/>
            </a:pPr>
            <a:fld id="{4A54C05F-299C-4B11-9A2A-E30BCA594B9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1092200">
                <a:defRPr/>
              </a:pPr>
              <a:t>9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00_MUNKATEKA_PGY\10_TVK_anyagok_eloadasok\05_ELŐADÓK\Kajati István\2018-02-28\ÖSSZ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715822" y="-359462"/>
            <a:ext cx="5593080" cy="8354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5360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NÉBIH_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ÉBIH_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3282</Words>
  <Application>Microsoft Office PowerPoint</Application>
  <PresentationFormat>Diavetítés a képernyőre (4:3 oldalarány)</PresentationFormat>
  <Paragraphs>732</Paragraphs>
  <Slides>87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87</vt:i4>
      </vt:variant>
    </vt:vector>
  </HeadingPairs>
  <TitlesOfParts>
    <vt:vector size="94" baseType="lpstr">
      <vt:lpstr>Arial</vt:lpstr>
      <vt:lpstr>Calibri</vt:lpstr>
      <vt:lpstr>Century Gothic</vt:lpstr>
      <vt:lpstr>Times New Roman</vt:lpstr>
      <vt:lpstr>Wingdings</vt:lpstr>
      <vt:lpstr>1_NÉBIH_2012</vt:lpstr>
      <vt:lpstr>2_NÉBIH_2012</vt:lpstr>
      <vt:lpstr>PowerPoint-bemutató</vt:lpstr>
      <vt:lpstr>MNT Növényvédelmi Klub korábbi ülései</vt:lpstr>
      <vt:lpstr>Gyermekkori élmények</vt:lpstr>
      <vt:lpstr>Osztálytársaim:</vt:lpstr>
      <vt:lpstr>Debreceni Agrártudományi Egyetem,1956-1960</vt:lpstr>
      <vt:lpstr>CSODÁLATOS TANULÓ MŰHELY: Mikepércs, mNÁ  1960-1969 </vt:lpstr>
      <vt:lpstr>Répalevéltetű kártétele cukorrépán</vt:lpstr>
      <vt:lpstr>Répalevéltetű K+F vizsgálatok Szerkeztette: Dr. Tőkés Gábor</vt:lpstr>
      <vt:lpstr>Répalevéltetű K+F vizsgálatok Szerkeztette: Dr. Tőkés Gábor</vt:lpstr>
      <vt:lpstr>EREDMÉNYEK:</vt:lpstr>
      <vt:lpstr>a növényvédelmi szervezet vezetői látogatása  a Szovjetunióban a Krím- félszigeten  1969. augusztusban </vt:lpstr>
      <vt:lpstr>A NÖVÉNYVÉDELEM FELLEGVÁRA : MÉM NAK</vt:lpstr>
      <vt:lpstr>A NÖVÉNYVÉDELEM FELLEGVÁRA : MÉM NAK</vt:lpstr>
      <vt:lpstr>MÉM NAK</vt:lpstr>
      <vt:lpstr>Országos Vírusmentesítési Program (OVP)</vt:lpstr>
      <vt:lpstr>MOTTÓ:</vt:lpstr>
      <vt:lpstr>IRÁNYÍTÁS és SZAKMAI KAPCSOLATOK   Dr. Nagy Bálint parancsnokságával</vt:lpstr>
      <vt:lpstr>EGYÜTTMŰKÖDŐK</vt:lpstr>
      <vt:lpstr>MÉRFÖLDKÖVEK</vt:lpstr>
      <vt:lpstr>EREDMÉNYEK:</vt:lpstr>
      <vt:lpstr>EREDMÉNYEK:</vt:lpstr>
      <vt:lpstr>EREDMÉNYEK:</vt:lpstr>
      <vt:lpstr>IDŐSZERŰ FELADATOK:</vt:lpstr>
      <vt:lpstr>PowerPoint-bemutató</vt:lpstr>
      <vt:lpstr>PowerPoint-bemutató</vt:lpstr>
      <vt:lpstr>Elöljáróban :   DEBRECEN –MIKEPÉRCS-BUDAPEST             növényorvosi  ihletések</vt:lpstr>
      <vt:lpstr>NÖVÉNYORVOS  A  HORIZONTON!</vt:lpstr>
      <vt:lpstr>1966.VII.16. Hajdúszoboszló,  Dr. Nagy László - DATE ajánlás: PDV</vt:lpstr>
      <vt:lpstr>1979.07.11-14. Debreceni Agrártudományi Egyetem:  II. sz. ÁVB</vt:lpstr>
      <vt:lpstr>JUBILEUMI  ÉVFORDULÓ:  2017</vt:lpstr>
      <vt:lpstr>MOTTÓK:</vt:lpstr>
      <vt:lpstr>ÓKORI KULTÚRÁK ISTENEI</vt:lpstr>
      <vt:lpstr>PowerPoint-bemutató</vt:lpstr>
      <vt:lpstr>PowerPoint-bemutató</vt:lpstr>
      <vt:lpstr>PowerPoint-bemutató</vt:lpstr>
      <vt:lpstr>Az  egészségügy  összefüggő rendszere</vt:lpstr>
      <vt:lpstr>MAE NT Növényorvosi Bizottsága /NÖVOB/  1990 </vt:lpstr>
      <vt:lpstr>Támogatások: MOK + MÁOK</vt:lpstr>
      <vt:lpstr>Támogatások: MTA NYTI, DATE</vt:lpstr>
      <vt:lpstr>Hazai sajtó közleményei</vt:lpstr>
      <vt:lpstr>NEMZETKÖZI MEGÍTÉLÉS</vt:lpstr>
      <vt:lpstr>Dr. Richard S. SOPER, 1993</vt:lpstr>
      <vt:lpstr> MAGYAR NÖVÉNYVÉDŐ MÉRNÖKI NÖVÉNYORVOSI KAMARA   „Növényvédelmi-Növényorvosi Vény”</vt:lpstr>
      <vt:lpstr>PowerPoint-bemutató</vt:lpstr>
      <vt:lpstr>KSH elnökének 7/2010. (IV. 23.) közleménye: A FEOR-08 NÉGYSZÁMJEGYES RENDSZERES JEGYZÉKE</vt:lpstr>
      <vt:lpstr>ÚJ MÉRFÖLDKŐ a 2010 esztendő!</vt:lpstr>
      <vt:lpstr>PowerPoint-bemutató</vt:lpstr>
      <vt:lpstr>Orvosok, állatorvosok,  növényvédő mérnökök - növényorvosok I. ORSZÁGOS FÓRUMA</vt:lpstr>
      <vt:lpstr>„EGY AZ EGÉSZSÉG (ONE HEALTH PROGRAM)</vt:lpstr>
      <vt:lpstr>Orvosok, állatorvosok,  növényorvosok II. ORSZÁGOS FÓRUMA</vt:lpstr>
      <vt:lpstr>USA MAKA pályázat 1993-1996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Dr. FAUST MIKLÓS INTELME:</vt:lpstr>
      <vt:lpstr> MAGYAR -SPANYOL   TéT pályázat 1992-1999</vt:lpstr>
      <vt:lpstr>PowerPoint-bemutató</vt:lpstr>
      <vt:lpstr>PowerPoint-bemutató</vt:lpstr>
      <vt:lpstr>PowerPoint-bemutató</vt:lpstr>
      <vt:lpstr> MAGYAR -SPANYOL   TéT pályázat 1995-1996 Sevilla Egyetem</vt:lpstr>
      <vt:lpstr>PowerPoint-bemutató</vt:lpstr>
      <vt:lpstr>MAGYAR – BRIT TéT pályázat 1999-2002</vt:lpstr>
      <vt:lpstr> MAGYAR – Szlovén TéT pályázat 2001-2002</vt:lpstr>
      <vt:lpstr>PowerPoint-bemutató</vt:lpstr>
      <vt:lpstr>PowerPoint-bemutató</vt:lpstr>
      <vt:lpstr>MOTTÓK:</vt:lpstr>
      <vt:lpstr>Alma védjegyek</vt:lpstr>
      <vt:lpstr>Minden, amit tudni kell  a minőségre utaló jelölésekről</vt:lpstr>
      <vt:lpstr>Minden, amit tudni kell  a minőségre utaló jelölésekről</vt:lpstr>
      <vt:lpstr>     ÉKASZ TANULMÁNY</vt:lpstr>
      <vt:lpstr>      ÉKASZ TANULMÁNY</vt:lpstr>
      <vt:lpstr>5 lépcsős monitoring rendszer  megfigyelési területei</vt:lpstr>
      <vt:lpstr>PowerPoint-bemutató</vt:lpstr>
      <vt:lpstr>PowerPoint-bemutató</vt:lpstr>
      <vt:lpstr>PowerPoint-bemutató</vt:lpstr>
      <vt:lpstr>PowerPoint-bemutató</vt:lpstr>
      <vt:lpstr>A gyümölcs vertikum élelmiszerbiztonsági piramisa</vt:lpstr>
      <vt:lpstr>Útravaló:</vt:lpstr>
      <vt:lpstr>GEA alma ünnep 1998</vt:lpstr>
      <vt:lpstr>Epilógus</vt:lpstr>
      <vt:lpstr>PowerPoint-bemutató</vt:lpstr>
      <vt:lpstr>2017. ÉVI JUBILEUMI KITÜNTETÉSEIM</vt:lpstr>
      <vt:lpstr>PowerPoint-bemutató</vt:lpstr>
      <vt:lpstr>A növényorvos szakma nagyrabecsülésének jeléül  itt Debrecenben, az alma materben: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Pataki György</dc:creator>
  <cp:lastModifiedBy>György Zsigó</cp:lastModifiedBy>
  <cp:revision>264</cp:revision>
  <cp:lastPrinted>2017-10-12T16:57:39Z</cp:lastPrinted>
  <dcterms:created xsi:type="dcterms:W3CDTF">2014-09-09T12:40:13Z</dcterms:created>
  <dcterms:modified xsi:type="dcterms:W3CDTF">2022-01-26T10:57:23Z</dcterms:modified>
</cp:coreProperties>
</file>